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handoutMasterIdLst>
    <p:handoutMasterId r:id="rId101"/>
  </p:handoutMasterIdLst>
  <p:sldIdLst>
    <p:sldId id="256" r:id="rId2"/>
    <p:sldId id="274" r:id="rId3"/>
    <p:sldId id="343" r:id="rId4"/>
    <p:sldId id="322" r:id="rId5"/>
    <p:sldId id="308" r:id="rId6"/>
    <p:sldId id="344" r:id="rId7"/>
    <p:sldId id="301" r:id="rId8"/>
    <p:sldId id="297" r:id="rId9"/>
    <p:sldId id="298" r:id="rId10"/>
    <p:sldId id="300" r:id="rId11"/>
    <p:sldId id="302" r:id="rId12"/>
    <p:sldId id="303" r:id="rId13"/>
    <p:sldId id="305" r:id="rId14"/>
    <p:sldId id="304" r:id="rId15"/>
    <p:sldId id="306" r:id="rId16"/>
    <p:sldId id="307" r:id="rId17"/>
    <p:sldId id="352" r:id="rId18"/>
    <p:sldId id="318" r:id="rId19"/>
    <p:sldId id="316" r:id="rId20"/>
    <p:sldId id="296" r:id="rId21"/>
    <p:sldId id="313" r:id="rId22"/>
    <p:sldId id="317" r:id="rId23"/>
    <p:sldId id="319" r:id="rId24"/>
    <p:sldId id="293" r:id="rId25"/>
    <p:sldId id="272" r:id="rId26"/>
    <p:sldId id="258" r:id="rId27"/>
    <p:sldId id="257" r:id="rId28"/>
    <p:sldId id="259" r:id="rId29"/>
    <p:sldId id="260" r:id="rId30"/>
    <p:sldId id="271" r:id="rId31"/>
    <p:sldId id="261" r:id="rId32"/>
    <p:sldId id="262" r:id="rId33"/>
    <p:sldId id="273" r:id="rId34"/>
    <p:sldId id="346" r:id="rId35"/>
    <p:sldId id="345" r:id="rId36"/>
    <p:sldId id="353" r:id="rId37"/>
    <p:sldId id="325" r:id="rId38"/>
    <p:sldId id="342" r:id="rId39"/>
    <p:sldId id="328" r:id="rId40"/>
    <p:sldId id="330" r:id="rId41"/>
    <p:sldId id="324" r:id="rId42"/>
    <p:sldId id="331" r:id="rId43"/>
    <p:sldId id="348" r:id="rId44"/>
    <p:sldId id="347" r:id="rId45"/>
    <p:sldId id="335" r:id="rId46"/>
    <p:sldId id="329" r:id="rId47"/>
    <p:sldId id="336" r:id="rId48"/>
    <p:sldId id="339" r:id="rId49"/>
    <p:sldId id="338" r:id="rId50"/>
    <p:sldId id="341" r:id="rId51"/>
    <p:sldId id="340" r:id="rId52"/>
    <p:sldId id="337" r:id="rId53"/>
    <p:sldId id="359" r:id="rId54"/>
    <p:sldId id="332" r:id="rId55"/>
    <p:sldId id="326" r:id="rId56"/>
    <p:sldId id="275" r:id="rId57"/>
    <p:sldId id="276" r:id="rId58"/>
    <p:sldId id="350" r:id="rId59"/>
    <p:sldId id="323" r:id="rId60"/>
    <p:sldId id="364" r:id="rId61"/>
    <p:sldId id="263" r:id="rId62"/>
    <p:sldId id="361" r:id="rId63"/>
    <p:sldId id="358" r:id="rId64"/>
    <p:sldId id="363" r:id="rId65"/>
    <p:sldId id="360" r:id="rId66"/>
    <p:sldId id="362" r:id="rId67"/>
    <p:sldId id="355" r:id="rId68"/>
    <p:sldId id="354" r:id="rId69"/>
    <p:sldId id="356" r:id="rId70"/>
    <p:sldId id="357" r:id="rId71"/>
    <p:sldId id="365" r:id="rId72"/>
    <p:sldId id="366" r:id="rId73"/>
    <p:sldId id="321" r:id="rId74"/>
    <p:sldId id="277" r:id="rId75"/>
    <p:sldId id="278" r:id="rId76"/>
    <p:sldId id="279" r:id="rId77"/>
    <p:sldId id="280" r:id="rId78"/>
    <p:sldId id="281" r:id="rId79"/>
    <p:sldId id="282" r:id="rId80"/>
    <p:sldId id="283" r:id="rId81"/>
    <p:sldId id="284" r:id="rId82"/>
    <p:sldId id="285" r:id="rId83"/>
    <p:sldId id="286" r:id="rId84"/>
    <p:sldId id="287" r:id="rId85"/>
    <p:sldId id="288" r:id="rId86"/>
    <p:sldId id="289" r:id="rId87"/>
    <p:sldId id="290" r:id="rId88"/>
    <p:sldId id="291" r:id="rId89"/>
    <p:sldId id="292" r:id="rId90"/>
    <p:sldId id="320" r:id="rId91"/>
    <p:sldId id="311" r:id="rId92"/>
    <p:sldId id="312" r:id="rId93"/>
    <p:sldId id="314" r:id="rId94"/>
    <p:sldId id="333" r:id="rId95"/>
    <p:sldId id="334" r:id="rId96"/>
    <p:sldId id="349" r:id="rId97"/>
    <p:sldId id="367" r:id="rId98"/>
    <p:sldId id="368" r:id="rId9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84" y="-174"/>
      </p:cViewPr>
      <p:guideLst>
        <p:guide orient="horz" pos="2160"/>
        <p:guide pos="2880"/>
      </p:guideLst>
    </p:cSldViewPr>
  </p:slideViewPr>
  <p:notesTextViewPr>
    <p:cViewPr>
      <p:scale>
        <a:sx n="1" d="1"/>
        <a:sy n="1" d="1"/>
      </p:scale>
      <p:origin x="0" y="0"/>
    </p:cViewPr>
  </p:notesTextViewPr>
  <p:sorterViewPr>
    <p:cViewPr>
      <p:scale>
        <a:sx n="100" d="100"/>
        <a:sy n="100" d="100"/>
      </p:scale>
      <p:origin x="0" y="48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AEBD13E-0495-4E76-8AA7-437143654AB6}" type="datetimeFigureOut">
              <a:rPr lang="en-US" smtClean="0"/>
              <a:t>1/28/2015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3926A54-2B19-4DC8-8E1B-E3D94363086A}" type="slidenum">
              <a:rPr lang="en-US" smtClean="0"/>
              <a:t>‹#›</a:t>
            </a:fld>
            <a:endParaRPr lang="en-US"/>
          </a:p>
        </p:txBody>
      </p:sp>
    </p:spTree>
    <p:extLst>
      <p:ext uri="{BB962C8B-B14F-4D97-AF65-F5344CB8AC3E}">
        <p14:creationId xmlns:p14="http://schemas.microsoft.com/office/powerpoint/2010/main" val="1896660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CF4EDF0-2CD7-4B7D-AFE4-8663EF4FD349}" type="datetimeFigureOut">
              <a:rPr lang="en-US" smtClean="0"/>
              <a:t>1/28/2015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7A226B-F18E-470F-A202-FF440AA41B03}" type="slidenum">
              <a:rPr lang="en-US" smtClean="0"/>
              <a:t>‹#›</a:t>
            </a:fld>
            <a:endParaRPr lang="en-US"/>
          </a:p>
        </p:txBody>
      </p:sp>
    </p:spTree>
    <p:extLst>
      <p:ext uri="{BB962C8B-B14F-4D97-AF65-F5344CB8AC3E}">
        <p14:creationId xmlns:p14="http://schemas.microsoft.com/office/powerpoint/2010/main" val="308269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Psychometric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committee found that there is no consensus among policymakers, educators, and researchers about the purposes—or even the basic definition—of laboratory experiences. The committee concluded that science education must include opportunities for students to learn about both the process and content of science. Laboratory experiences teach students about the scientific process by enabling students “to interact directly with the material world (or with data drawn from the material world), using the tools, data-collection techniques, models, and theories of science.” </a:t>
            </a:r>
          </a:p>
        </p:txBody>
      </p:sp>
      <p:sp>
        <p:nvSpPr>
          <p:cNvPr id="4" name="Slide Number Placeholder 3"/>
          <p:cNvSpPr>
            <a:spLocks noGrp="1"/>
          </p:cNvSpPr>
          <p:nvPr>
            <p:ph type="sldNum" sz="quarter" idx="10"/>
          </p:nvPr>
        </p:nvSpPr>
        <p:spPr/>
        <p:txBody>
          <a:bodyPr/>
          <a:lstStyle/>
          <a:p>
            <a:fld id="{0B7A226B-F18E-470F-A202-FF440AA41B03}" type="slidenum">
              <a:rPr lang="en-US" smtClean="0"/>
              <a:t>22</a:t>
            </a:fld>
            <a:endParaRPr lang="en-US"/>
          </a:p>
        </p:txBody>
      </p:sp>
    </p:spTree>
    <p:extLst>
      <p:ext uri="{BB962C8B-B14F-4D97-AF65-F5344CB8AC3E}">
        <p14:creationId xmlns:p14="http://schemas.microsoft.com/office/powerpoint/2010/main" val="40494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dirty="0">
                <a:hlinkClick r:id="rId3" tooltip="Psychometrics"/>
              </a:rPr>
              <a:t>psychometrics</a:t>
            </a:r>
            <a:r>
              <a:rPr lang="en-US" dirty="0"/>
              <a:t>, </a:t>
            </a:r>
            <a:r>
              <a:rPr lang="en-US" b="1" dirty="0"/>
              <a:t>reliability</a:t>
            </a:r>
            <a:r>
              <a:rPr lang="en-US" dirty="0"/>
              <a:t> is the overall consistency of a measure. A measure is said to have a high </a:t>
            </a:r>
            <a:r>
              <a:rPr lang="en-US" b="1" dirty="0"/>
              <a:t>reliability</a:t>
            </a:r>
            <a:r>
              <a:rPr lang="en-US" dirty="0"/>
              <a:t> if it produces similar results under consistent conditions. For example, measurements of people’s height and weight are often extremely reliable</a:t>
            </a:r>
          </a:p>
        </p:txBody>
      </p:sp>
      <p:sp>
        <p:nvSpPr>
          <p:cNvPr id="4" name="Slide Number Placeholder 3"/>
          <p:cNvSpPr>
            <a:spLocks noGrp="1"/>
          </p:cNvSpPr>
          <p:nvPr>
            <p:ph type="sldNum" sz="quarter" idx="10"/>
          </p:nvPr>
        </p:nvSpPr>
        <p:spPr/>
        <p:txBody>
          <a:bodyPr/>
          <a:lstStyle/>
          <a:p>
            <a:fld id="{0B7A226B-F18E-470F-A202-FF440AA41B03}" type="slidenum">
              <a:rPr lang="en-US" smtClean="0"/>
              <a:t>42</a:t>
            </a:fld>
            <a:endParaRPr lang="en-US"/>
          </a:p>
        </p:txBody>
      </p:sp>
    </p:spTree>
    <p:extLst>
      <p:ext uri="{BB962C8B-B14F-4D97-AF65-F5344CB8AC3E}">
        <p14:creationId xmlns:p14="http://schemas.microsoft.com/office/powerpoint/2010/main" val="2801154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Lexile.com</a:t>
            </a:r>
            <a:endParaRPr lang="en-US" dirty="0"/>
          </a:p>
        </p:txBody>
      </p:sp>
      <p:sp>
        <p:nvSpPr>
          <p:cNvPr id="4" name="Slide Number Placeholder 3"/>
          <p:cNvSpPr>
            <a:spLocks noGrp="1"/>
          </p:cNvSpPr>
          <p:nvPr>
            <p:ph type="sldNum" sz="quarter" idx="10"/>
          </p:nvPr>
        </p:nvSpPr>
        <p:spPr/>
        <p:txBody>
          <a:bodyPr/>
          <a:lstStyle/>
          <a:p>
            <a:fld id="{0B7A226B-F18E-470F-A202-FF440AA41B03}" type="slidenum">
              <a:rPr lang="en-US" smtClean="0"/>
              <a:t>67</a:t>
            </a:fld>
            <a:endParaRPr lang="en-US"/>
          </a:p>
        </p:txBody>
      </p:sp>
    </p:spTree>
    <p:extLst>
      <p:ext uri="{BB962C8B-B14F-4D97-AF65-F5344CB8AC3E}">
        <p14:creationId xmlns:p14="http://schemas.microsoft.com/office/powerpoint/2010/main" val="1146580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A62A1D-0515-4A23-BA40-83904CA7D58A}"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1A2E3-1540-4502-A006-AF74325B849B}" type="slidenum">
              <a:rPr lang="en-US" smtClean="0"/>
              <a:t>‹#›</a:t>
            </a:fld>
            <a:endParaRPr lang="en-US"/>
          </a:p>
        </p:txBody>
      </p:sp>
    </p:spTree>
    <p:extLst>
      <p:ext uri="{BB962C8B-B14F-4D97-AF65-F5344CB8AC3E}">
        <p14:creationId xmlns:p14="http://schemas.microsoft.com/office/powerpoint/2010/main" val="272030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62A1D-0515-4A23-BA40-83904CA7D58A}"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1A2E3-1540-4502-A006-AF74325B849B}" type="slidenum">
              <a:rPr lang="en-US" smtClean="0"/>
              <a:t>‹#›</a:t>
            </a:fld>
            <a:endParaRPr lang="en-US"/>
          </a:p>
        </p:txBody>
      </p:sp>
    </p:spTree>
    <p:extLst>
      <p:ext uri="{BB962C8B-B14F-4D97-AF65-F5344CB8AC3E}">
        <p14:creationId xmlns:p14="http://schemas.microsoft.com/office/powerpoint/2010/main" val="418577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62A1D-0515-4A23-BA40-83904CA7D58A}"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1A2E3-1540-4502-A006-AF74325B849B}" type="slidenum">
              <a:rPr lang="en-US" smtClean="0"/>
              <a:t>‹#›</a:t>
            </a:fld>
            <a:endParaRPr lang="en-US"/>
          </a:p>
        </p:txBody>
      </p:sp>
    </p:spTree>
    <p:extLst>
      <p:ext uri="{BB962C8B-B14F-4D97-AF65-F5344CB8AC3E}">
        <p14:creationId xmlns:p14="http://schemas.microsoft.com/office/powerpoint/2010/main" val="370536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62A1D-0515-4A23-BA40-83904CA7D58A}"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1A2E3-1540-4502-A006-AF74325B849B}" type="slidenum">
              <a:rPr lang="en-US" smtClean="0"/>
              <a:t>‹#›</a:t>
            </a:fld>
            <a:endParaRPr lang="en-US"/>
          </a:p>
        </p:txBody>
      </p:sp>
    </p:spTree>
    <p:extLst>
      <p:ext uri="{BB962C8B-B14F-4D97-AF65-F5344CB8AC3E}">
        <p14:creationId xmlns:p14="http://schemas.microsoft.com/office/powerpoint/2010/main" val="398203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A62A1D-0515-4A23-BA40-83904CA7D58A}"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1A2E3-1540-4502-A006-AF74325B849B}" type="slidenum">
              <a:rPr lang="en-US" smtClean="0"/>
              <a:t>‹#›</a:t>
            </a:fld>
            <a:endParaRPr lang="en-US"/>
          </a:p>
        </p:txBody>
      </p:sp>
    </p:spTree>
    <p:extLst>
      <p:ext uri="{BB962C8B-B14F-4D97-AF65-F5344CB8AC3E}">
        <p14:creationId xmlns:p14="http://schemas.microsoft.com/office/powerpoint/2010/main" val="63590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A62A1D-0515-4A23-BA40-83904CA7D58A}"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1A2E3-1540-4502-A006-AF74325B849B}" type="slidenum">
              <a:rPr lang="en-US" smtClean="0"/>
              <a:t>‹#›</a:t>
            </a:fld>
            <a:endParaRPr lang="en-US"/>
          </a:p>
        </p:txBody>
      </p:sp>
    </p:spTree>
    <p:extLst>
      <p:ext uri="{BB962C8B-B14F-4D97-AF65-F5344CB8AC3E}">
        <p14:creationId xmlns:p14="http://schemas.microsoft.com/office/powerpoint/2010/main" val="413999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A62A1D-0515-4A23-BA40-83904CA7D58A}"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C1A2E3-1540-4502-A006-AF74325B849B}" type="slidenum">
              <a:rPr lang="en-US" smtClean="0"/>
              <a:t>‹#›</a:t>
            </a:fld>
            <a:endParaRPr lang="en-US"/>
          </a:p>
        </p:txBody>
      </p:sp>
    </p:spTree>
    <p:extLst>
      <p:ext uri="{BB962C8B-B14F-4D97-AF65-F5344CB8AC3E}">
        <p14:creationId xmlns:p14="http://schemas.microsoft.com/office/powerpoint/2010/main" val="244837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A62A1D-0515-4A23-BA40-83904CA7D58A}"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C1A2E3-1540-4502-A006-AF74325B849B}" type="slidenum">
              <a:rPr lang="en-US" smtClean="0"/>
              <a:t>‹#›</a:t>
            </a:fld>
            <a:endParaRPr lang="en-US"/>
          </a:p>
        </p:txBody>
      </p:sp>
    </p:spTree>
    <p:extLst>
      <p:ext uri="{BB962C8B-B14F-4D97-AF65-F5344CB8AC3E}">
        <p14:creationId xmlns:p14="http://schemas.microsoft.com/office/powerpoint/2010/main" val="200737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62A1D-0515-4A23-BA40-83904CA7D58A}"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C1A2E3-1540-4502-A006-AF74325B849B}" type="slidenum">
              <a:rPr lang="en-US" smtClean="0"/>
              <a:t>‹#›</a:t>
            </a:fld>
            <a:endParaRPr lang="en-US"/>
          </a:p>
        </p:txBody>
      </p:sp>
    </p:spTree>
    <p:extLst>
      <p:ext uri="{BB962C8B-B14F-4D97-AF65-F5344CB8AC3E}">
        <p14:creationId xmlns:p14="http://schemas.microsoft.com/office/powerpoint/2010/main" val="286589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62A1D-0515-4A23-BA40-83904CA7D58A}"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1A2E3-1540-4502-A006-AF74325B849B}" type="slidenum">
              <a:rPr lang="en-US" smtClean="0"/>
              <a:t>‹#›</a:t>
            </a:fld>
            <a:endParaRPr lang="en-US"/>
          </a:p>
        </p:txBody>
      </p:sp>
    </p:spTree>
    <p:extLst>
      <p:ext uri="{BB962C8B-B14F-4D97-AF65-F5344CB8AC3E}">
        <p14:creationId xmlns:p14="http://schemas.microsoft.com/office/powerpoint/2010/main" val="275850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62A1D-0515-4A23-BA40-83904CA7D58A}"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1A2E3-1540-4502-A006-AF74325B849B}" type="slidenum">
              <a:rPr lang="en-US" smtClean="0"/>
              <a:t>‹#›</a:t>
            </a:fld>
            <a:endParaRPr lang="en-US"/>
          </a:p>
        </p:txBody>
      </p:sp>
    </p:spTree>
    <p:extLst>
      <p:ext uri="{BB962C8B-B14F-4D97-AF65-F5344CB8AC3E}">
        <p14:creationId xmlns:p14="http://schemas.microsoft.com/office/powerpoint/2010/main" val="395869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62A1D-0515-4A23-BA40-83904CA7D58A}" type="datetimeFigureOut">
              <a:rPr lang="en-US" smtClean="0"/>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1A2E3-1540-4502-A006-AF74325B849B}" type="slidenum">
              <a:rPr lang="en-US" smtClean="0"/>
              <a:t>‹#›</a:t>
            </a:fld>
            <a:endParaRPr lang="en-US"/>
          </a:p>
        </p:txBody>
      </p:sp>
    </p:spTree>
    <p:extLst>
      <p:ext uri="{BB962C8B-B14F-4D97-AF65-F5344CB8AC3E}">
        <p14:creationId xmlns:p14="http://schemas.microsoft.com/office/powerpoint/2010/main" val="2232641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carlin@schools.nyc.gov" TargetMode="External"/><Relationship Id="rId2" Type="http://schemas.openxmlformats.org/officeDocument/2006/relationships/hyperlink" Target="http://nysciresourcespd.weebly.co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p12.nysed.gov/ciai/cores.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534400" cy="2362200"/>
          </a:xfrm>
        </p:spPr>
        <p:txBody>
          <a:bodyPr>
            <a:noAutofit/>
          </a:bodyPr>
          <a:lstStyle/>
          <a:p>
            <a:r>
              <a:rPr lang="en-US" sz="5400" b="1" dirty="0" smtClean="0"/>
              <a:t>Science Labs and </a:t>
            </a:r>
            <a:r>
              <a:rPr lang="en-US" sz="5400" b="1" dirty="0" err="1" smtClean="0"/>
              <a:t>Scaffolded</a:t>
            </a:r>
            <a:r>
              <a:rPr lang="en-US" sz="5400" b="1" dirty="0" smtClean="0"/>
              <a:t> Writing </a:t>
            </a:r>
            <a:r>
              <a:rPr lang="en-US" sz="5400" b="1" dirty="0"/>
              <a:t>Worksheets as Performance Tasks </a:t>
            </a:r>
          </a:p>
        </p:txBody>
      </p:sp>
      <p:sp>
        <p:nvSpPr>
          <p:cNvPr id="3" name="Subtitle 2"/>
          <p:cNvSpPr>
            <a:spLocks noGrp="1"/>
          </p:cNvSpPr>
          <p:nvPr>
            <p:ph type="subTitle" idx="1"/>
          </p:nvPr>
        </p:nvSpPr>
        <p:spPr>
          <a:xfrm>
            <a:off x="5334000" y="3200400"/>
            <a:ext cx="3276600" cy="3124200"/>
          </a:xfrm>
        </p:spPr>
        <p:txBody>
          <a:bodyPr/>
          <a:lstStyle/>
          <a:p>
            <a:r>
              <a:rPr lang="en-US" b="1" dirty="0" smtClean="0">
                <a:solidFill>
                  <a:srgbClr val="FF0000"/>
                </a:solidFill>
              </a:rPr>
              <a:t>Location</a:t>
            </a:r>
          </a:p>
          <a:p>
            <a:r>
              <a:rPr lang="en-US" b="1" dirty="0" smtClean="0">
                <a:solidFill>
                  <a:srgbClr val="FF0000"/>
                </a:solidFill>
              </a:rPr>
              <a:t>8:30 – 3:30 pm</a:t>
            </a:r>
          </a:p>
          <a:p>
            <a:r>
              <a:rPr lang="en-US" b="1" dirty="0" smtClean="0">
                <a:solidFill>
                  <a:srgbClr val="FF0000"/>
                </a:solidFill>
              </a:rPr>
              <a:t>February 2, 2015</a:t>
            </a:r>
          </a:p>
          <a:p>
            <a:r>
              <a:rPr lang="en-US" b="1" dirty="0" smtClean="0">
                <a:solidFill>
                  <a:srgbClr val="FF0000"/>
                </a:solidFill>
              </a:rPr>
              <a:t>CFN 603</a:t>
            </a:r>
          </a:p>
        </p:txBody>
      </p:sp>
      <p:pic>
        <p:nvPicPr>
          <p:cNvPr id="1028" name="Picture 4" descr="http://www.mesrobian.org/wp-content/uploads/2013/05/Lab-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86" y="2971800"/>
            <a:ext cx="469315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015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normAutofit fontScale="90000"/>
          </a:bodyPr>
          <a:lstStyle/>
          <a:p>
            <a:r>
              <a:rPr lang="en-US" b="1" dirty="0" smtClean="0"/>
              <a:t>Design a Performance Task</a:t>
            </a:r>
            <a:endParaRPr lang="en-US" b="1" dirty="0"/>
          </a:p>
        </p:txBody>
      </p:sp>
      <p:sp>
        <p:nvSpPr>
          <p:cNvPr id="3" name="Content Placeholder 2"/>
          <p:cNvSpPr>
            <a:spLocks noGrp="1"/>
          </p:cNvSpPr>
          <p:nvPr>
            <p:ph idx="1"/>
          </p:nvPr>
        </p:nvSpPr>
        <p:spPr>
          <a:xfrm>
            <a:off x="228600" y="1066800"/>
            <a:ext cx="5410200" cy="5410200"/>
          </a:xfrm>
        </p:spPr>
        <p:txBody>
          <a:bodyPr>
            <a:normAutofit fontScale="92500" lnSpcReduction="20000"/>
          </a:bodyPr>
          <a:lstStyle/>
          <a:p>
            <a:r>
              <a:rPr lang="en-US" b="1" dirty="0" smtClean="0"/>
              <a:t>1. Determine a Focus</a:t>
            </a:r>
          </a:p>
          <a:p>
            <a:endParaRPr lang="en-US" b="1" dirty="0" smtClean="0"/>
          </a:p>
          <a:p>
            <a:r>
              <a:rPr lang="en-US" b="1" dirty="0" smtClean="0"/>
              <a:t>2. Create a Context</a:t>
            </a:r>
          </a:p>
          <a:p>
            <a:endParaRPr lang="en-US" b="1" dirty="0" smtClean="0"/>
          </a:p>
          <a:p>
            <a:r>
              <a:rPr lang="en-US" b="1" dirty="0" smtClean="0"/>
              <a:t>3. </a:t>
            </a:r>
            <a:r>
              <a:rPr lang="en-US" b="1" dirty="0"/>
              <a:t>Deciding on an Audience</a:t>
            </a:r>
          </a:p>
          <a:p>
            <a:endParaRPr lang="en-US" b="1" dirty="0" smtClean="0"/>
          </a:p>
          <a:p>
            <a:r>
              <a:rPr lang="en-US" b="1" dirty="0" smtClean="0"/>
              <a:t>4. </a:t>
            </a:r>
            <a:r>
              <a:rPr lang="en-US" b="1" dirty="0"/>
              <a:t>Writing the Directions</a:t>
            </a:r>
          </a:p>
          <a:p>
            <a:endParaRPr lang="en-US" b="1" dirty="0" smtClean="0"/>
          </a:p>
          <a:p>
            <a:r>
              <a:rPr lang="en-US" b="1" dirty="0" smtClean="0"/>
              <a:t>5. Developing a Scoring Guide</a:t>
            </a:r>
          </a:p>
          <a:p>
            <a:endParaRPr lang="en-US" b="1" dirty="0" smtClean="0"/>
          </a:p>
          <a:p>
            <a:r>
              <a:rPr lang="en-US" b="1" dirty="0" smtClean="0"/>
              <a:t>6. Review and Revise the Task</a:t>
            </a:r>
            <a:endParaRPr lang="en-US" b="1" dirty="0"/>
          </a:p>
        </p:txBody>
      </p:sp>
      <p:pic>
        <p:nvPicPr>
          <p:cNvPr id="2050" name="Picture 2" descr="http://static.schoolrack.com/files/200438/509864/01_Over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914400"/>
            <a:ext cx="3777189"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media-cache-ak0.pinimg.com/736x/67/5f/17/675f179ff337dbce46e553ac70479c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962400"/>
            <a:ext cx="2819400" cy="276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3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Determine a </a:t>
            </a:r>
            <a:r>
              <a:rPr lang="en-US" b="1" dirty="0" smtClean="0"/>
              <a:t>Focus</a:t>
            </a:r>
            <a:endParaRPr lang="en-US" b="1" dirty="0"/>
          </a:p>
        </p:txBody>
      </p:sp>
      <p:sp>
        <p:nvSpPr>
          <p:cNvPr id="3" name="Content Placeholder 2"/>
          <p:cNvSpPr>
            <a:spLocks noGrp="1"/>
          </p:cNvSpPr>
          <p:nvPr>
            <p:ph idx="1"/>
          </p:nvPr>
        </p:nvSpPr>
        <p:spPr>
          <a:xfrm>
            <a:off x="304800" y="914400"/>
            <a:ext cx="8382000" cy="5749544"/>
          </a:xfrm>
        </p:spPr>
        <p:txBody>
          <a:bodyPr>
            <a:normAutofit lnSpcReduction="10000"/>
          </a:bodyPr>
          <a:lstStyle/>
          <a:p>
            <a:r>
              <a:rPr lang="en-US" dirty="0" smtClean="0"/>
              <a:t>Target an Academic Expectation or a Content/CCLS </a:t>
            </a:r>
            <a:r>
              <a:rPr lang="en-US" b="1" dirty="0" smtClean="0"/>
              <a:t>Standard</a:t>
            </a:r>
            <a:r>
              <a:rPr lang="en-US" dirty="0" smtClean="0"/>
              <a:t> (</a:t>
            </a:r>
            <a:r>
              <a:rPr lang="en-US" i="1" dirty="0" smtClean="0"/>
              <a:t>Learn &amp; Do</a:t>
            </a:r>
            <a:r>
              <a:rPr lang="en-US" dirty="0" smtClean="0"/>
              <a:t>)</a:t>
            </a:r>
          </a:p>
          <a:p>
            <a:endParaRPr lang="en-US" dirty="0"/>
          </a:p>
          <a:p>
            <a:r>
              <a:rPr lang="en-US" dirty="0" smtClean="0"/>
              <a:t>Start with </a:t>
            </a:r>
            <a:r>
              <a:rPr lang="en-US" b="1" dirty="0" smtClean="0"/>
              <a:t>One</a:t>
            </a:r>
            <a:r>
              <a:rPr lang="en-US" dirty="0" smtClean="0"/>
              <a:t> Expectation/Standard and additional can be added over time.</a:t>
            </a:r>
          </a:p>
          <a:p>
            <a:endParaRPr lang="en-US" dirty="0"/>
          </a:p>
          <a:p>
            <a:r>
              <a:rPr lang="en-US" dirty="0" smtClean="0"/>
              <a:t>Determine the Evidence of </a:t>
            </a:r>
          </a:p>
          <a:p>
            <a:pPr marL="0" indent="0">
              <a:buNone/>
            </a:pPr>
            <a:r>
              <a:rPr lang="en-US" dirty="0"/>
              <a:t> </a:t>
            </a:r>
            <a:r>
              <a:rPr lang="en-US" dirty="0" smtClean="0"/>
              <a:t>   Learning (</a:t>
            </a:r>
            <a:r>
              <a:rPr lang="en-US" i="1" dirty="0" smtClean="0"/>
              <a:t>Do to Prove Learning</a:t>
            </a:r>
            <a:r>
              <a:rPr lang="en-US" dirty="0" smtClean="0"/>
              <a:t>) </a:t>
            </a:r>
          </a:p>
          <a:p>
            <a:pPr marL="0" indent="0">
              <a:buNone/>
            </a:pPr>
            <a:r>
              <a:rPr lang="en-US" dirty="0"/>
              <a:t> </a:t>
            </a:r>
            <a:r>
              <a:rPr lang="en-US" dirty="0" smtClean="0"/>
              <a:t>   – </a:t>
            </a:r>
            <a:r>
              <a:rPr lang="en-US" b="1" dirty="0" smtClean="0"/>
              <a:t>Basis of Rubric</a:t>
            </a:r>
          </a:p>
          <a:p>
            <a:pPr marL="0" indent="0">
              <a:buNone/>
            </a:pPr>
            <a:endParaRPr lang="en-US" b="1" dirty="0" smtClean="0"/>
          </a:p>
          <a:p>
            <a:r>
              <a:rPr lang="en-US" b="1" dirty="0" smtClean="0"/>
              <a:t>ARGUMENT!</a:t>
            </a:r>
            <a:endParaRPr lang="en-US" b="1" dirty="0"/>
          </a:p>
        </p:txBody>
      </p:sp>
      <p:pic>
        <p:nvPicPr>
          <p:cNvPr id="7174" name="Picture 6" descr="http://thumb9.shutterstock.com/display_pic_with_logo/504736/157720016/stock-photo-blured-text-with-focus-on-focus-157720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4419600"/>
            <a:ext cx="2902169" cy="224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22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normAutofit/>
          </a:bodyPr>
          <a:lstStyle/>
          <a:p>
            <a:r>
              <a:rPr lang="en-US" b="1" dirty="0"/>
              <a:t>Create a </a:t>
            </a:r>
            <a:r>
              <a:rPr lang="en-US" b="1" dirty="0" smtClean="0"/>
              <a:t>Context</a:t>
            </a:r>
            <a:endParaRPr lang="en-US" b="1" dirty="0"/>
          </a:p>
        </p:txBody>
      </p:sp>
      <p:sp>
        <p:nvSpPr>
          <p:cNvPr id="3" name="Content Placeholder 2"/>
          <p:cNvSpPr>
            <a:spLocks noGrp="1"/>
          </p:cNvSpPr>
          <p:nvPr>
            <p:ph idx="1"/>
          </p:nvPr>
        </p:nvSpPr>
        <p:spPr>
          <a:xfrm>
            <a:off x="304800" y="1600200"/>
            <a:ext cx="8382000" cy="4525963"/>
          </a:xfrm>
        </p:spPr>
        <p:txBody>
          <a:bodyPr>
            <a:normAutofit lnSpcReduction="10000"/>
          </a:bodyPr>
          <a:lstStyle/>
          <a:p>
            <a:r>
              <a:rPr lang="en-US" dirty="0" smtClean="0"/>
              <a:t>Explanation as to why the task is worth doing</a:t>
            </a:r>
          </a:p>
          <a:p>
            <a:pPr marL="0" indent="0">
              <a:buNone/>
            </a:pPr>
            <a:endParaRPr lang="en-US" dirty="0" smtClean="0"/>
          </a:p>
          <a:p>
            <a:r>
              <a:rPr lang="en-US" dirty="0" smtClean="0"/>
              <a:t>Choose a significant Question or a Real-World Problem or Application</a:t>
            </a:r>
          </a:p>
          <a:p>
            <a:endParaRPr lang="en-US" dirty="0"/>
          </a:p>
          <a:p>
            <a:r>
              <a:rPr lang="en-US" dirty="0" smtClean="0"/>
              <a:t>Develop a Background </a:t>
            </a:r>
          </a:p>
          <a:p>
            <a:pPr marL="0" indent="0">
              <a:buNone/>
            </a:pPr>
            <a:r>
              <a:rPr lang="en-US" dirty="0"/>
              <a:t> </a:t>
            </a:r>
            <a:r>
              <a:rPr lang="en-US" dirty="0" smtClean="0"/>
              <a:t>   Story or Scenario (“</a:t>
            </a:r>
            <a:r>
              <a:rPr lang="en-US" i="1" dirty="0" smtClean="0"/>
              <a:t>hook</a:t>
            </a:r>
            <a:r>
              <a:rPr lang="en-US" dirty="0" smtClean="0"/>
              <a:t>” </a:t>
            </a:r>
          </a:p>
          <a:p>
            <a:pPr marL="0" indent="0">
              <a:buNone/>
            </a:pPr>
            <a:r>
              <a:rPr lang="en-US" dirty="0"/>
              <a:t> </a:t>
            </a:r>
            <a:r>
              <a:rPr lang="en-US" dirty="0" smtClean="0"/>
              <a:t>   to engage students)</a:t>
            </a:r>
            <a:endParaRPr lang="en-US" dirty="0"/>
          </a:p>
          <a:p>
            <a:endParaRPr lang="en-US" dirty="0"/>
          </a:p>
        </p:txBody>
      </p:sp>
      <p:pic>
        <p:nvPicPr>
          <p:cNvPr id="8194" name="Picture 2" descr="http://blog.trcp.org/wp-content/uploads/2013/08/stock-photo-5660135-money-and-fish-hoo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35280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553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Deciding on an </a:t>
            </a:r>
            <a:r>
              <a:rPr lang="en-US" b="1" dirty="0" smtClean="0"/>
              <a:t>Audience</a:t>
            </a:r>
            <a:endParaRPr lang="en-US" b="1"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Identify an Authentic Audience – when possible </a:t>
            </a:r>
          </a:p>
          <a:p>
            <a:endParaRPr lang="en-US" dirty="0" smtClean="0"/>
          </a:p>
          <a:p>
            <a:r>
              <a:rPr lang="en-US" dirty="0" smtClean="0"/>
              <a:t>Holds students Accountable for Quality Work</a:t>
            </a:r>
          </a:p>
          <a:p>
            <a:endParaRPr lang="en-US" dirty="0"/>
          </a:p>
          <a:p>
            <a:r>
              <a:rPr lang="en-US" dirty="0" smtClean="0"/>
              <a:t>Inside or Outside </a:t>
            </a:r>
          </a:p>
          <a:p>
            <a:pPr marL="0" indent="0">
              <a:buNone/>
            </a:pPr>
            <a:r>
              <a:rPr lang="en-US" dirty="0"/>
              <a:t> </a:t>
            </a:r>
            <a:r>
              <a:rPr lang="en-US" dirty="0" smtClean="0"/>
              <a:t>   of the Classroom</a:t>
            </a:r>
          </a:p>
          <a:p>
            <a:endParaRPr lang="en-US" dirty="0"/>
          </a:p>
          <a:p>
            <a:r>
              <a:rPr lang="en-US" dirty="0" smtClean="0"/>
              <a:t>Simulated Audience: </a:t>
            </a:r>
          </a:p>
          <a:p>
            <a:r>
              <a:rPr lang="en-US" i="1" dirty="0" smtClean="0"/>
              <a:t>Jury, Customer, Scientist</a:t>
            </a:r>
          </a:p>
          <a:p>
            <a:endParaRPr lang="en-US" dirty="0"/>
          </a:p>
          <a:p>
            <a:endParaRPr lang="en-US" dirty="0"/>
          </a:p>
        </p:txBody>
      </p:sp>
      <p:pic>
        <p:nvPicPr>
          <p:cNvPr id="10242" name="Picture 2" descr="http://www.crystalinks.com/darw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352800"/>
            <a:ext cx="2857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987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b="1" dirty="0"/>
              <a:t>Writing the </a:t>
            </a:r>
            <a:r>
              <a:rPr lang="en-US" b="1" dirty="0" smtClean="0"/>
              <a:t>Directions</a:t>
            </a:r>
            <a:endParaRPr lang="en-US" b="1" dirty="0"/>
          </a:p>
        </p:txBody>
      </p:sp>
      <p:sp>
        <p:nvSpPr>
          <p:cNvPr id="3" name="Content Placeholder 2"/>
          <p:cNvSpPr>
            <a:spLocks noGrp="1"/>
          </p:cNvSpPr>
          <p:nvPr>
            <p:ph idx="1"/>
          </p:nvPr>
        </p:nvSpPr>
        <p:spPr>
          <a:xfrm>
            <a:off x="228600" y="914400"/>
            <a:ext cx="8610600" cy="5638800"/>
          </a:xfrm>
        </p:spPr>
        <p:txBody>
          <a:bodyPr>
            <a:normAutofit fontScale="92500" lnSpcReduction="10000"/>
          </a:bodyPr>
          <a:lstStyle/>
          <a:p>
            <a:r>
              <a:rPr lang="en-US" dirty="0" smtClean="0"/>
              <a:t>Describe in </a:t>
            </a:r>
            <a:r>
              <a:rPr lang="en-US" b="1" dirty="0" smtClean="0"/>
              <a:t>Clear Language </a:t>
            </a:r>
            <a:r>
              <a:rPr lang="en-US" dirty="0" smtClean="0"/>
              <a:t>What Students are Expected to Know and Do</a:t>
            </a:r>
          </a:p>
          <a:p>
            <a:endParaRPr lang="en-US" dirty="0"/>
          </a:p>
          <a:p>
            <a:r>
              <a:rPr lang="en-US" dirty="0" smtClean="0"/>
              <a:t>Describe the </a:t>
            </a:r>
            <a:r>
              <a:rPr lang="en-US" b="1" dirty="0" smtClean="0"/>
              <a:t>Product</a:t>
            </a:r>
            <a:r>
              <a:rPr lang="en-US" dirty="0" smtClean="0"/>
              <a:t> of Performance (Skill) students are expected to develop</a:t>
            </a:r>
          </a:p>
          <a:p>
            <a:endParaRPr lang="en-US" dirty="0"/>
          </a:p>
          <a:p>
            <a:r>
              <a:rPr lang="en-US" dirty="0" smtClean="0"/>
              <a:t>Specific instructions </a:t>
            </a:r>
          </a:p>
          <a:p>
            <a:pPr marL="0" indent="0">
              <a:buNone/>
            </a:pPr>
            <a:r>
              <a:rPr lang="en-US" dirty="0" smtClean="0"/>
              <a:t>    to students – </a:t>
            </a:r>
            <a:r>
              <a:rPr lang="en-US" b="1" dirty="0" smtClean="0"/>
              <a:t>appropriate </a:t>
            </a:r>
          </a:p>
          <a:p>
            <a:pPr marL="0" indent="0">
              <a:buNone/>
            </a:pPr>
            <a:r>
              <a:rPr lang="en-US" b="1" dirty="0"/>
              <a:t> </a:t>
            </a:r>
            <a:r>
              <a:rPr lang="en-US" b="1" dirty="0" smtClean="0"/>
              <a:t>   level of detail </a:t>
            </a:r>
            <a:r>
              <a:rPr lang="en-US" dirty="0" smtClean="0"/>
              <a:t>to outline </a:t>
            </a:r>
          </a:p>
          <a:p>
            <a:pPr marL="0" indent="0">
              <a:buNone/>
            </a:pPr>
            <a:r>
              <a:rPr lang="en-US" dirty="0"/>
              <a:t> </a:t>
            </a:r>
            <a:r>
              <a:rPr lang="en-US" dirty="0" smtClean="0"/>
              <a:t>   how students are supposed </a:t>
            </a:r>
          </a:p>
          <a:p>
            <a:pPr marL="0" indent="0">
              <a:buNone/>
            </a:pPr>
            <a:r>
              <a:rPr lang="en-US" dirty="0"/>
              <a:t> </a:t>
            </a:r>
            <a:r>
              <a:rPr lang="en-US" dirty="0" smtClean="0"/>
              <a:t>   to complete the task</a:t>
            </a:r>
            <a:endParaRPr lang="en-US" dirty="0"/>
          </a:p>
        </p:txBody>
      </p:sp>
      <p:pic>
        <p:nvPicPr>
          <p:cNvPr id="9220" name="Picture 4" descr="http://thecornerstoneforteachers.com/wordpress/wp-content/uploads/follow-directions1-850x5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25240"/>
            <a:ext cx="3463834" cy="240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402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Developing a Scoring </a:t>
            </a:r>
            <a:r>
              <a:rPr lang="en-US" b="1" dirty="0" smtClean="0"/>
              <a:t>Guide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Based on Evidence of Learning or Standard(s)</a:t>
            </a:r>
          </a:p>
          <a:p>
            <a:endParaRPr lang="en-US" dirty="0"/>
          </a:p>
          <a:p>
            <a:r>
              <a:rPr lang="en-US" dirty="0" smtClean="0"/>
              <a:t>Write a Descriptor of a Quality Performance</a:t>
            </a:r>
          </a:p>
          <a:p>
            <a:endParaRPr lang="en-US" dirty="0"/>
          </a:p>
          <a:p>
            <a:r>
              <a:rPr lang="en-US" dirty="0" smtClean="0"/>
              <a:t>Determine an appropriate </a:t>
            </a:r>
          </a:p>
          <a:p>
            <a:pPr marL="0" indent="0">
              <a:buNone/>
            </a:pPr>
            <a:r>
              <a:rPr lang="en-US" dirty="0"/>
              <a:t> </a:t>
            </a:r>
            <a:r>
              <a:rPr lang="en-US" dirty="0" smtClean="0"/>
              <a:t>   Number of Performance Levels</a:t>
            </a:r>
          </a:p>
          <a:p>
            <a:endParaRPr lang="en-US" dirty="0"/>
          </a:p>
          <a:p>
            <a:r>
              <a:rPr lang="en-US" dirty="0" smtClean="0"/>
              <a:t>Write Descriptors for all </a:t>
            </a:r>
          </a:p>
          <a:p>
            <a:pPr marL="0" indent="0">
              <a:buNone/>
            </a:pPr>
            <a:r>
              <a:rPr lang="en-US" dirty="0"/>
              <a:t> </a:t>
            </a:r>
            <a:r>
              <a:rPr lang="en-US" dirty="0" smtClean="0"/>
              <a:t>   Performance Levels</a:t>
            </a:r>
            <a:endParaRPr lang="en-US" dirty="0"/>
          </a:p>
        </p:txBody>
      </p:sp>
      <p:pic>
        <p:nvPicPr>
          <p:cNvPr id="11266" name="Picture 2" descr="http://www.qriquality.com/wp-content/uploads/2011/09/Raleigh_Home_Inspections_Quality_Residential_Inspec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394617"/>
            <a:ext cx="3505200" cy="233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980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Review and Revise the </a:t>
            </a:r>
            <a:r>
              <a:rPr lang="en-US" b="1" dirty="0" smtClean="0"/>
              <a:t>Task</a:t>
            </a:r>
            <a:endParaRPr lang="en-US" b="1" dirty="0"/>
          </a:p>
        </p:txBody>
      </p:sp>
      <p:sp>
        <p:nvSpPr>
          <p:cNvPr id="3" name="Content Placeholder 2"/>
          <p:cNvSpPr>
            <a:spLocks noGrp="1"/>
          </p:cNvSpPr>
          <p:nvPr>
            <p:ph idx="1"/>
          </p:nvPr>
        </p:nvSpPr>
        <p:spPr>
          <a:xfrm>
            <a:off x="228600" y="1600200"/>
            <a:ext cx="8458200" cy="4525963"/>
          </a:xfrm>
        </p:spPr>
        <p:txBody>
          <a:bodyPr/>
          <a:lstStyle/>
          <a:p>
            <a:r>
              <a:rPr lang="en-US" dirty="0" smtClean="0"/>
              <a:t>Cyclical Process: Stand-Alone prior to Implementation, then Requires Student Work</a:t>
            </a:r>
          </a:p>
          <a:p>
            <a:endParaRPr lang="en-US" dirty="0"/>
          </a:p>
          <a:p>
            <a:r>
              <a:rPr lang="en-US" dirty="0" smtClean="0"/>
              <a:t>*Add Academic Expectations or Content/CCLS Standards</a:t>
            </a:r>
          </a:p>
          <a:p>
            <a:endParaRPr lang="en-US" dirty="0"/>
          </a:p>
          <a:p>
            <a:r>
              <a:rPr lang="en-US" dirty="0" smtClean="0"/>
              <a:t>*Revise/Complete </a:t>
            </a:r>
          </a:p>
          <a:p>
            <a:pPr marL="0" indent="0">
              <a:buNone/>
            </a:pPr>
            <a:r>
              <a:rPr lang="en-US" dirty="0"/>
              <a:t> </a:t>
            </a:r>
            <a:r>
              <a:rPr lang="en-US" dirty="0" smtClean="0"/>
              <a:t>    the Scoring Guide</a:t>
            </a:r>
            <a:endParaRPr lang="en-US" dirty="0"/>
          </a:p>
        </p:txBody>
      </p:sp>
      <p:pic>
        <p:nvPicPr>
          <p:cNvPr id="12290" name="Picture 2" descr="http://www.scotland.gov.uk/Resource/Img/297728/00862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114800"/>
            <a:ext cx="5005914"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479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Now Create Your Own??? REALLY?</a:t>
            </a:r>
            <a:endParaRPr lang="en-US" b="1" dirty="0"/>
          </a:p>
        </p:txBody>
      </p:sp>
      <p:sp>
        <p:nvSpPr>
          <p:cNvPr id="3" name="Content Placeholder 2"/>
          <p:cNvSpPr>
            <a:spLocks noGrp="1"/>
          </p:cNvSpPr>
          <p:nvPr>
            <p:ph idx="1"/>
          </p:nvPr>
        </p:nvSpPr>
        <p:spPr/>
        <p:txBody>
          <a:bodyPr/>
          <a:lstStyle/>
          <a:p>
            <a:r>
              <a:rPr lang="en-US" dirty="0" smtClean="0"/>
              <a:t>Citywide Instructional Expectations (CIE)</a:t>
            </a:r>
          </a:p>
          <a:p>
            <a:endParaRPr lang="en-US" dirty="0" smtClean="0"/>
          </a:p>
          <a:p>
            <a:r>
              <a:rPr lang="en-US" dirty="0" smtClean="0"/>
              <a:t>One Performance Task for Each Unit – 9/Year</a:t>
            </a:r>
          </a:p>
          <a:p>
            <a:endParaRPr lang="en-US" dirty="0"/>
          </a:p>
          <a:p>
            <a:r>
              <a:rPr lang="en-US" dirty="0" smtClean="0"/>
              <a:t>CCLS Focus: Argument</a:t>
            </a:r>
          </a:p>
          <a:p>
            <a:endParaRPr lang="en-US" dirty="0"/>
          </a:p>
          <a:p>
            <a:r>
              <a:rPr lang="en-US" dirty="0" smtClean="0"/>
              <a:t>Science vs. English!</a:t>
            </a:r>
            <a:endParaRPr lang="en-US" dirty="0"/>
          </a:p>
        </p:txBody>
      </p:sp>
    </p:spTree>
    <p:extLst>
      <p:ext uri="{BB962C8B-B14F-4D97-AF65-F5344CB8AC3E}">
        <p14:creationId xmlns:p14="http://schemas.microsoft.com/office/powerpoint/2010/main" val="4219256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94402"/>
            <a:ext cx="3352800" cy="868362"/>
          </a:xfrm>
        </p:spPr>
        <p:txBody>
          <a:bodyPr/>
          <a:lstStyle/>
          <a:p>
            <a:r>
              <a:rPr lang="en-US" b="1" dirty="0" smtClean="0"/>
              <a:t>Turn &amp; Talk</a:t>
            </a:r>
            <a:endParaRPr lang="en-US" b="1" dirty="0"/>
          </a:p>
        </p:txBody>
      </p:sp>
      <p:sp>
        <p:nvSpPr>
          <p:cNvPr id="3" name="Content Placeholder 2"/>
          <p:cNvSpPr>
            <a:spLocks noGrp="1"/>
          </p:cNvSpPr>
          <p:nvPr>
            <p:ph idx="1"/>
          </p:nvPr>
        </p:nvSpPr>
        <p:spPr>
          <a:xfrm>
            <a:off x="155574" y="685800"/>
            <a:ext cx="4721225" cy="5791200"/>
          </a:xfrm>
        </p:spPr>
        <p:txBody>
          <a:bodyPr>
            <a:noAutofit/>
          </a:bodyPr>
          <a:lstStyle/>
          <a:p>
            <a:r>
              <a:rPr lang="en-US" sz="2800" dirty="0" smtClean="0"/>
              <a:t>1. What are the typical </a:t>
            </a:r>
            <a:r>
              <a:rPr lang="en-US" sz="2800" b="1" dirty="0" smtClean="0"/>
              <a:t>parts</a:t>
            </a:r>
            <a:r>
              <a:rPr lang="en-US" sz="2800" dirty="0" smtClean="0"/>
              <a:t> of a science lab?</a:t>
            </a:r>
          </a:p>
          <a:p>
            <a:endParaRPr lang="en-US" sz="2800" dirty="0"/>
          </a:p>
          <a:p>
            <a:r>
              <a:rPr lang="en-US" sz="2800" dirty="0" smtClean="0"/>
              <a:t>2. What is the </a:t>
            </a:r>
            <a:r>
              <a:rPr lang="en-US" sz="2800" b="1" dirty="0" smtClean="0"/>
              <a:t>definition</a:t>
            </a:r>
            <a:r>
              <a:rPr lang="en-US" sz="2800" dirty="0" smtClean="0"/>
              <a:t> of a laboratory experience?</a:t>
            </a:r>
          </a:p>
          <a:p>
            <a:endParaRPr lang="en-US" sz="2800" dirty="0"/>
          </a:p>
          <a:p>
            <a:r>
              <a:rPr lang="en-US" sz="2800" dirty="0"/>
              <a:t>3</a:t>
            </a:r>
            <a:r>
              <a:rPr lang="en-US" sz="2800" dirty="0" smtClean="0"/>
              <a:t>. What is the </a:t>
            </a:r>
            <a:r>
              <a:rPr lang="en-US" sz="2800" b="1" dirty="0" smtClean="0"/>
              <a:t>purpose(s) </a:t>
            </a:r>
            <a:r>
              <a:rPr lang="en-US" sz="2800" dirty="0" smtClean="0"/>
              <a:t>of a laboratory experience?</a:t>
            </a:r>
          </a:p>
          <a:p>
            <a:pPr marL="0" indent="0">
              <a:buNone/>
            </a:pPr>
            <a:endParaRPr lang="en-US" sz="2800" dirty="0" smtClean="0"/>
          </a:p>
          <a:p>
            <a:r>
              <a:rPr lang="en-US" sz="2800" dirty="0" smtClean="0"/>
              <a:t>4. What makes an </a:t>
            </a:r>
            <a:r>
              <a:rPr lang="en-US" sz="2800" b="1" dirty="0" smtClean="0"/>
              <a:t>effective</a:t>
            </a:r>
            <a:r>
              <a:rPr lang="en-US" sz="2800" dirty="0" smtClean="0"/>
              <a:t> lab experience for Students?</a:t>
            </a:r>
            <a:endParaRPr lang="en-US" sz="2800" dirty="0"/>
          </a:p>
        </p:txBody>
      </p:sp>
      <p:sp>
        <p:nvSpPr>
          <p:cNvPr id="4" name="AutoShape 2" descr="data:image/jpeg;base64,/9j/4AAQSkZJRgABAQAAAQABAAD/2wCEAAkGBxQSEhQUExQUFRUXGBoaFxgYGBkYGBcYGBcXFxgYGBgcHCggGB4lHRgcIjEhJSorLi4uGCAzODMsNygtLiwBCgoKDg0OGhAQGywkHyQvLCwsLCwsLCwsLCwsLCwsLCwsLCwsLCwsLCwsLCwsLCwsLCwsLCwsLCwsLCwsLCwsLP/AABEIARAAuQMBIgACEQEDEQH/xAAbAAACAwEBAQAAAAAAAAAAAAAEBQIDBgcBAP/EAEMQAAIBAgMECAQDBQYHAAMAAAECEQADBBIhBTFBUQYTImFxgZGhMrHB0UJS8BUjYnLhFBYzgqKyByRTksLS8UNjc//EABoBAAMBAQEBAAAAAAAAAAAAAAIDBAEABQb/xAAvEQACAgEDAwIEBgMBAQAAAAABAgARAxIhMQRBUWGREyJxoQUUgbHR8CNCwfEy/9oADAMBAAIRAxEAPwBZbuVMmgrDA+PI76JQxS5sszV6KKwWCa8YtqWPdTqx0QvnfkXxYf8AjNLZgIYBMzqqauVK1Vvokq/4l9V8B9SRVq7PwNv4rrP4H/1H1oPiDtN0mZZbNWpY8K1K4/Bp8FjMe8T/ALjWe6TdKrYACW1DDdBEDmDA9u6uDeROrwYUtvQeFfBRXPcbtm9d1LkL3dlf6+9C2MQw1DvI4glR86qWzFlZ04W6l1VYnZvSS7bIDBri/wAUA+TTPsa2mzMcl9ZQ7t4OjL3EUdEQCJ71VUY2z2G8KZBK8uWpBHdWgwYsx1rsWh/+sT4BmWPagmt0UjlncGYWAO4drd5yfOo3FpWRtTXDUaRUAuLRmG+FPP60Hjr621zOYH15AcaA/vNZVQBnJBO5efiRWriZqod5uqrmr29bhMNzPWT5ZD9aUWBvoX+9K4p7NpbbLlNxpJGuZbYiB/IfWjsPvbxoupTS0zATp3liLXzpVqLUnWpxGmCqlSyVai1Pq6YogkzM9TVqJR1uyCDVNuyTQud5y7yWGushDLII3HdTH9o3X33H9T9K8wuxbz/DauH/ACmPWKbYfohiDqVCDmzAfKaHY9ptRIRxJ86krpxYfOnOL6MIAS+JshuQOYmgr2CwdlS7Xbj9yrlBPACaF2CzVW4t2xtBbVvs/E27uHPxrHYgaZ31JPZX33fWjtpYgPczHQamOQHD3A8zStLhuOWOgHHlxgd/H9ClrbHUY4AKKg15iTrv5D9aURaAA11J9h/9qq8e1oIHfvNQS8J592+rEMUwhodjuMUVs/FvabMLjace7iI4jxoG2Z3nyFF2b3IgVSu8S06J0f2suJSR8Q+IfUd1Nstc52XtJrN1XBkbmHMeBJny5Vv8dj1tWWvHVQJEcZ+EDxkUsqQamcxXcWLjju+pP/lQ2JugAk6Aak8qSXdt4m8xa3ZGumiu/Lju4VRiMFjrwyshCneOyvrrNcela9yB+sLUIn2rjjfuSSQgMLzA4t4mgr1tQzhCxTMchbeV4TWhTonf49Wvi32Bq9eiDfiuqPBSfmRVwyYUoAxdGI+jzRiE/wA3yNbTZupf+b6CllvoqiEOXLxwgAHh499NNgWzlYHUh2WeJykqCfIVP1RVlsTkPzRgq1J00q0LUmTSoVEcTBLa1d1dfWU1NX9V305F2i2O8SWVp5Z6RvbEWrdm2BpITXxmaTWxRw249hVVLCOde31YZt+4kmKnMaIW+2MXd3XLh/kWP9or39i4u7qy3D3uY/3EV9Yx+0b4+C+g8Ag9RFQbZt4/4t22v891SfQEmh+s2XHYWTW5dsJHDPmb0E1iNuXg94IrZlXUncNPtT/bipatE9arsdAFDb+OpA3D6VibBPabmQoPmJ8qS+5qOxja4PtW7uA/F8hxPcSYqmzctoBmeTy3a8zI9qZ7HwYvXHZlzxCqp3Trq0cANf8ANVe0bK4dj1aqitowjsqeYn8Jo1YXohlDp19omxWLB3AeWtC27hJjcPT24032jstl7TJlDRDAyh71caesUtGBIOpAHMj+tVLVSc3cvukgBVJmJ09h3VdhrT5QT2e8toR3CordAICie6Jk82O6OMDfRuIwWIIzKs89JP8ASmK8BkuEW7BYDMwgGZUmQfH7itjtO4HwLKDICIfMFSfkaw2y+tJICHXu0mNxG6t1gtkXVw1y2RJdWKjdJYQN50Gh9aZe6n1gVUJ6Ja4W33Zh/ramrJSnoUf+W1BEOwgxI3HWPGn7WDx0pOSjkavJnQB0ql1o9lHefAVU1sflPnpWaTMuLurk1DZduDd//o1HNbPAAe9UIjBtMoJM908zzpn+umD/ALXLyutXCyYNUi4VIDga6BhMTyIO7uo4jSaFFhO0DsWwDRuXuqoW4YUXPfT1FCIY2ZmFtCmGz7jLmUXXtg78ili0cIBHM8aAIgxyJo3ZrfvF1IkxoSDrpwqOgZVZELODzCSuKud7kW19WzVSypb1KWAY43DcPopgR30Vte2mHhriNDHKMoDsTE8S0ad1Y3pdtJ7rC1bbIpRc2Yhco1JzQBGnCN8CgyDSIeP5jBdvbS68k9kKugygAcz48NaT3RlVRG4M8eWg9/avn1tZBwKzw0Y7/cV7jT+8I4AKPIkj5R61Oi7yk8T3o0+ZHQHtMkz/ADSCfceVTu7JLo6sO0rR2TJka8e4iKWbPxXUXUaP8PsuBxQ9mfLQ1tMDjbFwnqixDKC5IjtxBUHiN1bmtPmEZiIddJmd6NbTaxdFm4Q1gmCD+EmRI5DWSO6fF5t/oMCestQgJ7S8P8sbj3bj3biY2zUynKgB114+tN0v3TYCdkgKFkg5oHfPdTMXUazsIrJ05TeZ7AbDRI7I89fHvp6LfADSkF3bLLda2crNMZZie+eJ8NaabP2gbhyG3cS4OMEo3LWJHcdaYEJ7ztYHaN9i7OV7pJUZVGum8nQD5nyp/j1AURzH1+9B7Ctm3KnKzN2mAM5V/CSeZ10r3pNtNLFqXmTuA3mCo8ONPKkLUjZgXmb6JdkYhd2XEP8AStM4jQmTxJMknjXP8Ft/q2vstuRduZgC0Rpu0GtRxPSy+xJBVB3KD7tNYMTarqCXFVN9M1B1rmtzbV9t9655Nl/2xQ73Wb4mZvEk/OnjGYvXOh4nG2k+K7bXxdR8zS27tHDvKtdtlToe1Gh/iHd31jI7qiyUYxwdc1OK2pZWFs3c+YheqbO4YkwArH4Dy1jw3h7hsabiAjTdpykTxHf865jZxCpdtsZJDq0D+FgY7q1mF2m4a5+6dBMwQpMN2pjNPxG5wpT/ACcQ1+bmaK6551R1/wCtaQYvakj/ABYngewfQgGgv7Yv/UH/AHf1pfxT4MZoHmaG3cDAnf30RZFZ/BbQ6tWzRv5AcO79a0rxHSZyzBSAvuOG/jUoyAII74ZJmw27txiVBZSLZzhtZV5OYN+bQxGm+sDevh7oe4SAWLROpMws89QTX2I2jngSW7h9/tSjE3CHLPv4DfA/Co7qRjRnYkn++koYqooS+xi2F1824nXu1gekD0pjjj28w3OAfMUBhMEzguR2d5n5UXftFOw3xCD/ANwBI+lU6QDF3tF20yQyOvHf7Aj2rQdG7giBpS6wFIObgf160ys4bqip4Gh6gWlRmDZrmvw+6p2bzKezx/UihsFiAV8qldxOQSSAOZ0qTCCpuVZCCJY2zbaN1roMx48P/tOdkYd7jaFUA10E6SDIn8XCeGvOkTs125aKQ3CDoO0R2p7qfYTEHCo73WUwMqATqSZ7RIHL516CP81mQ5gAtd5osPhVQQojWTzJ5k8TWd/4gWf+VJ8R5ZS/l8ArMP0hxi3hcm5lJI7eiHmQvEaj7026Q4261mHVYupmDKNxKshB8zp41VpJQsJBdOFM58jAqRwn6CrsBhesaGbKo3tEnXcI0kn6E0usvvrRHDdWi28oJ+K5JgBiNAT3DSOc1ThTW1QkTU0qu7MtlC1m6t0g65SeG+AVGs8ATPzWrcrQYexBzZ7YPcusetJ9vrlvvqDIUyNxlRr6zT+p6f4ahgZjJUpz14zUG9+KGu4vlUWqoOmM8EyLetsyowDqSDuPaBIPca2N3p2nWRYsWluBTOW32ZE5cuozfE3IVzbDYj95bLHQOpPgGBNau0guP/aM3aLXFC5gctu3lCwBuktJHeKS794apJ9KOkWIuAW26tuwCwyT2nJygZpJMgmD2QQCFFZb9g3vyN/2Vt9hYEXLly+S0hwoAMA5VZddNdWannkKUXJ7xgWpz/aZ3SGMzpzA7uX2rS9Hug/WDrL8QwlUGgHHUfTfSzopZt4u/bJLPAzGdBCxAOsmSR3V1XLujX9a1Jjxm95U77bTLHoVaWTCH+FV6sHx1JPsKTbR6LtbGfDSco1Q74HAc45Gt1dU79QarU9qYhuI/MOYr0ExACStkM57szaFtyBdEEb0JVFkc8xBPly40v2qgu3P3WrMwHMMSROp10Eme6d1b3bHR6zcYXCuhIzFTBEnU9+mteJ0Nt2+0mbMNxnWDv4RQthN3CXKKnOtr4A2bpA1UgGe4/WflReExQuW8p3gedavbGzkCiLd1ipkypMg7zm7o8taDfYaXEZ3XIY7MbxHEnjNJyjsZRibaxFGyMazZwykC3qTzXnHdxoy/tfD5TFwExoFgse6OHnVnR/ZoNi+/wCVmQ96lAGjyM/5RWKNgrdj9TzovgLQMw5msidG6GWs72mKhcpLMw01KzbXvgMCfEU96Q7LZyLiNAXUrBMGZzgDVojdGnyynQ/FglVztaujTQAo4JkSp4+B495NdEwsxqZIJBMRPlVQxqVkjsdW8x+0cWzML1sdcIhuwSqECc3cpGsxz5Uebn9pwlpuyIdg5yg9kDrIUDcSUjTgTV237KW5uAXIcBWFshQSpkE6jWNPCaz2H2tczlFtsEYg6spymGXSJzaHdQY3YK6Hwa+sF1Fqw8zJ9H7X7wsRPVxH8/4fSCfIUwxlkuw/eBZOv5o7p0HiTRNrBixmQxnzsW7jMR3xEeM1RtCyrEeM17HTqETUe+8qRaSW3NmWQFZuunLIILQdTqSOzPypV0mdOsTqyY6td5k7zvNF30fDm29tpBYgjipiZBpHtzG9bedpncAfAAfOu611+CK7mSg6uIDduUM9yvbr0MxrxjDEuRpYCQNRqdw13nuplgMeetT94jgDqyFDLAHwMJAB1Rd0nfNKFRjuE+WnnR1vZFwW+tRWygSTB0InTdB0y6bxJ5GhauDCE6D0Mxs4QM0g53zGNCzNPZ56RTb+2rzoDDYRXsoli6jIiiACJzmSzNHPlw1rz9m3eQ9RUhYXzGAGOOjXR+1hcxtzJAGsDTfpA0p/ZMnQnwNCbPsi2uRRAXQDf7nWiCvGiDHVvMIsQjrGWZEg1VdQNu7J3juPdVi3CK9Chv6far8ZuTvPbIka+DDkfsaFxQvJJtvmH5XEjwB0PvRkZdTrwJ7u/wAPvVjim1F3BMHi+sygqAWUnfIMGGER3j1pFtTD9VnXhEr4Hh5bqdYe0FukcjnXzBRh7g1X0rw+ayzDeoLDw/EPTXypGVNQIlGF9LD1iboPZnC3p43W9lWsPtjZpsXzHAyvKP6TXQOgh/5Vu+430FLdvWlbrjEZVZZ5mJ9j9a1VvEJrNWUyWx9l2b+d0lWBDIVI0nWBvghpGke9aPZFww2YyQ2pPEjSkPRXZEp1q3HtsT+GMrDf2lMgkEkcN1PQIIXfElo4mfvNNHES/MIvYdXUq4zAmSN0R3ilWE2Itm6bgOYfgB3qeJJ4wIimxu5miIFV32gfrfSslGEgM530nsMmIux+YsI3w4DfMz6io7D2al1LhdmNxSIHBZVjLD08qddMkCtbuwIIyHxEsPmfSk//AA6xgc4hm+J2Lf5dU+RqwdaWxaNO4HNxuRthvzKOnGzrlt7NhSHZ5YR2J4QZMcOdY7G4S5a/xEZe8jQ+Dbj5GugdOkVcYGJjKECkIGIbLMiYg8ZHKl/SjBMMMe2HzBXzhVWe0kBgN57R1B9ahyZSzbxIpdgZgnaqora9HOiNtrRxOIfPbUE5Le/Tg5mQf4RHea1tnDIbWRbSBGGihf3euusibjfyifCuFGGTU48946AaxoBEkVudnbUFvZ7gQW+AoTlYBxlLQd8a+lNcfsuzhyER7S6SFZSbi8hoDPiwnx31RtrYuJhSi27vY3DKFGvDNl7Xd9hUmQ6jREYu0q6N44XDegIoGSAu8Tm0J3+ROlNeuP5j6mknRLZ72zfD28hOU/EDOrzoDpT3qqU1XDHE1mBbMVP5l9xv+RoleNA7JG5fysfRgR86Y20AJjdu8ac4+a/1gIflqV15FTda+UVTibSYp1sQqxdnfX18Qs1WgohSCCDxqrgxPMAvDt2zzzKfAj717hsYLtuWGUglGB3ZgYInv+tRfQIDvDfI1VhbEtibe6WDA8iygz6ia4je5w4lHRrB9TYZOV24B4ZjHtFQ2js4XRdTdIn/ALv0aZ4PVZ/iafGYPuKtS12mI/hHoJ+tdsBU2yTcG2RhTatKhiRO7dqSfrSZccVdxG9jqfE7h+ven+JvhATyrD4jHvauMCoZpBBJkZd4Hz9q1VLGhzNonia3CX5LDiAPeZHloK9bXU1jLm3L0zI8hlj0+s0UekQaA/Zncfwnn4HupebA+Pdo/SRHGPtW76m2wDJxB+YI1BrN4TYdrAv1q3XCKDKkBpBG7Np9auu7bVd0nwH1rO7e2k13IswsyfHgT3DlUwZgdoL6a3mt2sqXcXdQkZgAoRl0JAmVMwx18e7jSjb+xlw+Hc5wRlgSQJJKGCJEfDuHfSvbmLH9rvwQV6wjmDBiNfCrNrbJFuwTZOa0QCYQL4ErxHfSncKRZ5ixj1EkSnoz0ha0rZVMAgjIBB0gggtLbh/SnWK6eYdgBc62y24sqEmOWaCV8vWsXgLgUEc68xF0HgKLTvGzSXNoW70qmIsLaP4QXtNv3lmHaPeTUcS9uwM7YhnEdm2twGSN8sJhd3f8qy1ywhY5QcvCYzecV9/YY3M0cp0oStwgZq+iu0Ova+cwJhDABAX4tJOp8afZh31hdhXmw7MyEtMZgSdQJ9N9Of70D8je33pDrvtDB2mv6PYBrKi2zM8mQzb5BDDX+YVsrdkETzrNNj7bRlaWBBFP7JOWRx3edPGoour6QNgxr6y18MvFhVZtAcaq/sjcag2EPfTtA8wNU8FzXSiAaguDjeY8avTKO+qFYERRXeBY1NzcAZP3rzBMOvud6W//ACpiyg6QKCXAhXZ1OpUDLwhZiPWisETAKMpwDlVAZcvxM0nUSxO7vmq9lX2Y3DBgsYJ3aQBBPcKst9YrDPldST8OhUEgrv8AigeFMlMGPKhZ6mhYoxexXujW6E1kALIkfDmmJHdWZ6Q7CbDKLpfrQT+8bLlKn80Ans8O7Ty3N27rFBbUttdsXUAElGCzukjsz5xXJ1GTGdS1GpQMyO1LwODswQ2UiQN4kMBPLdWXGMtFXzToQI+LUzB4RuPtReynW7bFhi0NnXKfzWyx1M6b4ij7+wLVkGUVlPxDtL2hr+Y8+Bivnut/F8qZHwliBZoUOL8z0Uwhht/dois41DKiSNYkiY5cYrxnTQFVA5kZiPCIpkrWlPZtW/ST86vz3N6K3dlT5aV5uTq3J5PvAXGAb29oLjAczuFuFGYEFRCAsJjN3zz40w/t5Ae24OdZC7jKkElSDw5aH5UZdaArXGVNYckDlpPH9Ch+kWKV7DFbknTKVbeJEyB4e1RjOXcbX67ytxQ2rzxMJf0dgBEMdOUGqiaIxC9o8dd9eKlfaobUH0njHkyNldaMNuq7Ka0VQNCEptiAarmpXmihs/h6ikki48YnI2B9p0TZ0I695gk6kzpqa2dpAiKCxJ4x8qx/R/DG5iJb4LYmPzHhPn8q26IDr867cCoJ3NyK324TXpxB516yFu4fOq7y8AdaNHo7wWW5WzmvRdAqgvG+vi1XqQRJiIW2JgV7h3ll8aES1Opq204GY8AD76VzcTQN5K0ZePwgfWvrN6bh7yaDu4/snIPPnXtp8q5jpI8++tK7TAYRdxPaMCTWb6T9LFwyxozncoPuTGgoPpD0nWyCidq5+UcO9zw8N9c8vLcuuWcklt+m/wCwoMgAFQkMY4HGXLhNxOy7YgxAAANxBoAeEj3mtA7YvNnuImRSWKhllo+GRmYnU6gAfKAOizC31iSig5DLcMpI01EHtfOnn7Xw4WA6KP5gT4ws18n+JY8hznQmr9PPrPRxMAvMW4npMqEwzafktKo072b6UFe6VA7hdJ73C+wWkWOILuV1XM0HdIkxv7qGAqvH+G9MACVv++lRRyvc3Wyyl+05bNH4lzSQZEZWiddNTRqbHsvbhVZZBB7UkQSeI41jdm7Qe1mKKHzAAgkxoZB0HDX1oz9v4kAnIqr3LcgTpvJjz0rz834dl1E4zQ+saMo7wPaWHCXXUTAMCd+4VQBVt++bjF2+JtTGgqpiBv0r6fCCMag80P2kLcmSWoYiWhQSBvaND3AHhx9udQOJUcft619bvZhOmhIJHHivsY8qF+RH4tgxHIH/AESi7hU/KPGJPqaG6hfyii7rUPNZBu+Z2no9ayIco3ke3E+tPVeBrWd6N40th1uOoXOSyqNTl/CSeMjXzou5iC5+VDyZ3aH3MVNBPmY6TPCibeHJ0ohMqCF1PE/aiUXsJhNcyL2zEEjNGsUGSAYIjwqy4Tm03869MON0EfrSnhWQX2i9QY1PEhiJbTl/WvsVBAtqe9jzNDMSp1r6zdJ7NsZnO/kPE8KYrXBIqfXiFOm4QPPkBzrN9M8beQIoOQuCTHxKogDXgTr4RW3wuCFsZmMtxPBeccvGuc9Mcb1mJaNyqqjwjNu4fFT+0Tdmpn7WGA8ef1Jqy1ZkwupO4VC49F7Aut1wymGysB6SY8gaS8asvt4dASuRbhVZLGYJkAxroomN3fRNvZo1HV2Ty7ING4jbZK5mUhT2cwaGPDMBu9qzWMx10My9aSBuMDUcJ05V5udWc2rV95WEKgah6x5c2VdUtls2wo3QtqfIDU1Yuy7p+N7agawGQE9wjj96zC4q4fxn5fKvL167oS9yPExWgkCoJWzNZYwDFZcyRIVc07uJ1ojC4FYKkowYFSswIjnAAPf9qxuz7hNxcxLDUwSYMAmD3aUY+2LjGTcMnTJC5Y/LFKbBrPJhXUDxmF6p2tkzl3HmCAR7EUHE6ny+9G7aAR4HFVMeKz7UuNyd26rl4k55ljGqCACSNCYHzqxbDNuDHwBNWfs64dOqeCJ1UjUeXI+1A5qPwC2/Q/sYGWJ37x+pquKe9HdjhrzLetuEjTWJbkBM/wD091aP+7Fj8v8Aqb/2rYABmkwm6QOwgAA7huHoKM2ZcLu7kALoB+uZqi1cCqFHDf41bavs+iiV76FMdiyZzNUYXcUBpMDlxqtLs8Kjawqj8Kjw0+VWNg5BysR6GrUCKNpM2omfIw1PE/KpWBrVYtmp2xBEmuJnAT3GW1I3a0ww9hUEKAB8/HnSvHXggDMcqhlEnTewUe5orEYvLbJ3kDjxNbiW+IORqgPSvaAt2coID3CEQb5JPKst0q2MM1tgyB2BN1nJ7TEzMKD38q9so93FZ7pzC0M8c3JARRyAGvnUdvY7rrwXsLxJbVVnQz/lgjvqXPmYElexr/h+/wC0tw9OpUau4v8Age0z1zYx/wCta/1/+tWYDZ4tXA/WqYncG1kR5b68xhCOoRwygNymRvBjf3T4UHhmWHLAljIUCTvB100jdpU35jIxoyn8vjVQ0Z4i3aaTcuHSMqKAqgeerHfSy7Ztk5s51PLhy3+VA3s3xEkTAiDLLrJmo5pEARy4VgNCMcnKwJFniH3MJYJXMzabtV5Ryol9nYcLJUmd0nf7D2rPXMWoII1Pnl9OJ9qarczCSTMb61GLfSBkxqg35h+GwOHMC2ozneMzIBpzzCaqGQdtbaEgz+Yjv1M0vZSTrIjeYJjlu51QA86T5aUxj4MWmnuLmiwG0Ab9suintrm7CkkZhI3TXr3bo3EKO4gd0aDvoHY1xmvWc6//AJE13H4hv51G7acgmTHM6fWp3yHSN63/AIlCY0s7E/bzzL7l25+fn+JuGhr1JnVpHnzpeySNWM/eqbFyD30o6z/t9oanGD/8/eOOt0kQCpMc9OM0V/eV/wAvstLbdmATM86hkHKmYWDD5TAz6g26ibu1ZZzrovuaZW2jsrS/AEFQwOYkSDOhB1kUxwyDmJ7qqRu5nnsvaF2k51O9e/CPOqLl4KJ9Krtye4U4WdzFmuBCAeZ9PvU07qggqG0cWLNstvY6KOZ4V12aE6qFzA/8T9sEuuHU6L2n72PwjyGvmOVKOjXSi8GTDvNy2zADXtJ4Hio5HlpSrpbiS2KukmTIHmqgH3miuhODNy61zgoyj+Z9J8ln1FUM+hbExMeugZv7UQYPxEsT/CNF+ftWaNrPddiVgzprOXcBMcqcYi8AtxgdJyjwXT5z6UFsu3EsYI5nSBz/AFyryurLjEQvJnq9NpOSz2gJ2dkzFTbJPw5jmgH5HvM0VZwbKvZ6uco47zvPDmaXDaFw7zAnkAd9TGNfeWbQ754b91RHFm42+8pGXF4M82nayhZVZM6kx5UpxGIEEBNe8z6RTfayTZtOW1M7+Iis6+hOulVdPgQrvzv3PmTdT1Dh6Gw28eJbYvgkDKu8cPvTpLo3wp8hSTAWdcx8qcoOz31QMCjgSX8w/mQxF8zuA8AKFN066n1olhVDrRfDAgHKT3hmx7x660JMdYhid/aFW4MSzcdD8xQWz7uS7aIO51/3CaK2biQLgJ/FIPn/AFil58f+M16xmDL/AJBfpPXuIu9TPgKpOIT8p9qt21YIIbgw9xvpWzaVGvSY2Go/uZU/UZFOm4/2bldXkR4+B+xqP7L7zSnZ2ONtpkxxHMVo/wBpp/1Kly42wufhg0ZXhdcyf5CLEG6D7QL2MhOtsx/lOo+o8q2GHfKvjXKej2O6m8CTCt2W7p3HyMe9dMbFBQM3abgB9TXrNsbE8UcQ6wM5LHcNBy7zRIvzou7n9qAshmALkKo3KOFF2WndoPc1pcmcFEYYa2OPDfSDaN/rb8fhQT58Ka7TxYtWSe6sbtvFGxhHO65d7I5gsNfRZpmPm4DTm+1r+e5cf8zMw8CxP1re9FsP1GEDEdojOf5n+EeOXLWKwOB626lvgW18Bq3sDXSMUYNpN3428tw9SBVGTehOx7G4BtRsvV2xrAk/L5kmpXTFljzgeu8e5oFpuX3YSQuginONwbG1ZtqpZnLOQBrCiP8AyqTImpgJTjyaFJ8zM31B1GhmaGedZHA7vCj9q4d7TQ6ZSRPlrrQFsmCf1voigixkMO6RKepwwy/g+i0jt2IPa9K1PScf4C8rf1j6Vn8pNbjWlmZW1NLbTaiAPSjXvHTQaUNatQNa+JpkVJF6pvNpX1wxVLtXTp7hiM+s7p8xUbD1SXMzXivB3VjbicNjNrjLQu4UMN69r00b6msjerQ9GMdmVrZ4ajwOh+nrSDaVoo7LyPtw9qQq1tKHfUAZSKnnocPpHvXkmt0wNUCuHnWt6G7XzFbTntL8BP4l5eI+XhWdKi5IPZuDepoNke2wYSCDII4EbjW87QJ2ocB5mjMMJPcKzHRTbX9qtlj2WXR/SZHcfoadNi4tu+5QNPuaSRUZKdpXeuvBfwpqfH8I+vlWG6bY/PfyA9m2I/zHVvoPI1qVxfU4d7zb4LkHmfhX5CuZ37xYkkySSSeZJkn1qjDzfiKeO+h7Wxcd7hiFAEcmPa+UedajEknrrukDQeAGb6j0rFdGMaLWIWQGDgqQd0nd7j3rabTxKm1cWVDMCSoO4mNPHSsyOVy1fNR+NAcd1xIdFbcKXPefQaf6jWh2U+bEPrpbtqvmxzH5Vmtk3oVEDAA/ESQANZiTu3TQ1/F30vXeruZcxmVYEEAaajfpTARXMWVbbaWdOMSGxBWPhCifKY/1Umt2gSApJkgepqOJa47Fnksd5PGjtkJ+8QH86k+AjWhLKBzMCOTsDGfS5B1yDgLY/wBzms/up/0puhrxIMjKony196QEEmK5WWuZzY3vgyzEMDGURp71TNWEdxqLbt0d9bqXzM+G/iUhomq7hnhFWle+oOtdrE74beIIzQZFRxGIzmTVty3VPU1mtZoxP4jDY+JCXEaTvg8oOh+9M+lOF1W4Bv7LfMfWs4ixxp9e2t1lrq2XgNZ1kcaS+ZF3Jjk6fI2wER5jXubuFQuXINQ66jDqdxAOJhNptjYSYjtfBc4MPr96yu0sFesaXVzLwcajz5V0Kl+19q27Cy5knco3t5cu81OrnicVmM2FtlcPcO/I4yvHjIby+RNbzaWOW5bs20IK3CCSN0cB5xXN9rbbtuYTDIhJ3iSxnkohZ9a6BatoFR1jKB2ANeEAeQprdjUERb06x0W7dofiMnwXcPU/6axBemnTHF5sSR+RVX1Gc/7vakheqcQpRFsd426PsOvQRMyPDSZ9q2F/BoAzRrv86zPRHZ7XOtdY7ICjxY6n0HvXQMJZWNQS3CRoPua8zr8GR8ishrbf9OJ6XRZsaYyrjvtEdrZ+dNSROsCluO7AURoNCRvrZXMO2WSTu08dKBxmxlcTHeQN5POKUmJh825rtHvlUjTt9Zi+tbhRWzrp6xRJ1pk+wmkwpAqzCbIKENlbMDv4RB4U3NqOM0psiJxUHFtxF+1HYOROg+wpabx51psRsgsSSrEk6/qaHbYX8B9R96HDrVACp+38w8ulmJDj7/xEdu6Qw1/UVt9kbNtPYsu6TmBBMnRsxEnx3elJbWxBI7JHp96c4LHvZsi0Lasone0aEkx701sbZcbJup7H1/ST5NqINyWF2ZYuKItQe1mBnTKSvuaQdFsOt3rVZQzJlIB4jtKwnh96c4XbNxZHVoSTvL69w3Uq2ez2Lj3FFuWzSC2mpze1b0+EphCOxJN2b4vwfSJNm4SbVjrbiZFPZVkEaySVIPmBWb6WYXqr2VdAyA8hIEH3HvWhu7QfrRcK2AePaJ14GgdqXevZWuNaEAjSdxPfQ9PhOJW1NqPaz2H895oskbTKgrlnMNRu76u2Ve3r5imD4BB+O3E1MW7fC4g8jXZUZxW3vKcZCte/tF9/BSTl374oHqzyNaGF1Bur6VR1Fr/qD0NbjsCiR7zMigm1B9pvSa5dtO+z3HLyXLERvO+AoHduiuldZSrbeMWyhcBRcbsq0DMJ3md+g+ldjajJWFzFYPBFGL3OzlBEfl5k9+m7/wCUbszZl3EzeDtatAwpUkFo3nT5+VC9S157dhZ7Z7R5KNSfY+groFx1s2xbUAKBAHcKezlarkxYW5z3pJZZbssZkDX80CAfEga980oz1qekQLWpPB/SQfsKyL1TjNrFtzNH0VxpXrUBIJUMI5qdfY+1dFbanV2wgUM6iYPIRJ79T7VyTYVwi+h4CZ8IINbq+wuMXB1AykfrgT86n6kkA1KulAZgDDMT0hYatb7JjUTFROJNwh1Y5RvWl7bWuXCLDENb0AXKNMokRR+GXq5ZzlABhY1aQfvUWdyulQe1z1Bj3NiJb155JFxver8BfuM9tJJJJnU+XGhZg1dgbwF62QdZjyIivPZ2Ky5UQSzam0equOjM0qxBiYkUENtA6S3vQm23L4i9r+N/9xpSNGr1V6LHXJ954x/EMgPA9poDtgDi1V/tZTxb9edKGM61Szii/JY/X3gn8QyeB7Rrc2oo4NVT7VWNzUtLCKoOtEOixQT1+U+PaMztJfyn2qv9or+U+1L40qOQzzovyuOD+dzH/wAh77T4ZT61AbQ/h96Fu2jO4+lQuJB0miHTY/Ew9Xmvn7CafF4ZciOGJDifClXUH8x9TRGExGbDkazbMDwbUe80L1h5N6VI6aXIHE9Lp8wbGC3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QUExQUFRUXGBoaFxgYGBkYGBcYGBcXFxgYGBgcHCggGB4lHRgcIjEhJSorLi4uGCAzODMsNygtLiwBCgoKDg0OGhAQGywkHyQvLCwsLCwsLCwsLCwsLCwsLCwsLCwsLCwsLCwsLCwsLCwsLCwsLCwsLCwsLCwsLCwsLP/AABEIARAAuQMBIgACEQEDEQH/xAAbAAACAwEBAQAAAAAAAAAAAAAEBQIDBgcBAP/EAEMQAAIBAgMECAQDBQYHAAMAAAECEQADBBIhBTFBUQYTImFxgZGhMrHB0UJS8BUjYnLhFBYzgqKyByRTksLS8UNjc//EABoBAAMBAQEBAAAAAAAAAAAAAAIDBAEABQb/xAAvEQACAgEDAwIEBgMBAQAAAAABAgARAxIhMQRBUWGREyJxoQUUgbHR8CNCwfEy/9oADAMBAAIRAxEAPwBZbuVMmgrDA+PI76JQxS5sszV6KKwWCa8YtqWPdTqx0QvnfkXxYf8AjNLZgIYBMzqqauVK1Vvokq/4l9V8B9SRVq7PwNv4rrP4H/1H1oPiDtN0mZZbNWpY8K1K4/Bp8FjMe8T/ALjWe6TdKrYACW1DDdBEDmDA9u6uDeROrwYUtvQeFfBRXPcbtm9d1LkL3dlf6+9C2MQw1DvI4glR86qWzFlZ04W6l1VYnZvSS7bIDBri/wAUA+TTPsa2mzMcl9ZQ7t4OjL3EUdEQCJ71VUY2z2G8KZBK8uWpBHdWgwYsx1rsWh/+sT4BmWPagmt0UjlncGYWAO4drd5yfOo3FpWRtTXDUaRUAuLRmG+FPP60Hjr621zOYH15AcaA/vNZVQBnJBO5efiRWriZqod5uqrmr29bhMNzPWT5ZD9aUWBvoX+9K4p7NpbbLlNxpJGuZbYiB/IfWjsPvbxoupTS0zATp3liLXzpVqLUnWpxGmCqlSyVai1Pq6YogkzM9TVqJR1uyCDVNuyTQud5y7yWGushDLII3HdTH9o3X33H9T9K8wuxbz/DauH/ACmPWKbYfohiDqVCDmzAfKaHY9ptRIRxJ86krpxYfOnOL6MIAS+JshuQOYmgr2CwdlS7Xbj9yrlBPACaF2CzVW4t2xtBbVvs/E27uHPxrHYgaZ31JPZX33fWjtpYgPczHQamOQHD3A8zStLhuOWOgHHlxgd/H9ClrbHUY4AKKg15iTrv5D9aURaAA11J9h/9qq8e1oIHfvNQS8J592+rEMUwhodjuMUVs/FvabMLjace7iI4jxoG2Z3nyFF2b3IgVSu8S06J0f2suJSR8Q+IfUd1Nstc52XtJrN1XBkbmHMeBJny5Vv8dj1tWWvHVQJEcZ+EDxkUsqQamcxXcWLjju+pP/lQ2JugAk6Aak8qSXdt4m8xa3ZGumiu/Lju4VRiMFjrwyshCneOyvrrNcela9yB+sLUIn2rjjfuSSQgMLzA4t4mgr1tQzhCxTMchbeV4TWhTonf49Wvi32Bq9eiDfiuqPBSfmRVwyYUoAxdGI+jzRiE/wA3yNbTZupf+b6CllvoqiEOXLxwgAHh499NNgWzlYHUh2WeJykqCfIVP1RVlsTkPzRgq1J00q0LUmTSoVEcTBLa1d1dfWU1NX9V305F2i2O8SWVp5Z6RvbEWrdm2BpITXxmaTWxRw249hVVLCOde31YZt+4kmKnMaIW+2MXd3XLh/kWP9or39i4u7qy3D3uY/3EV9Yx+0b4+C+g8Ag9RFQbZt4/4t22v891SfQEmh+s2XHYWTW5dsJHDPmb0E1iNuXg94IrZlXUncNPtT/bipatE9arsdAFDb+OpA3D6VibBPabmQoPmJ8qS+5qOxja4PtW7uA/F8hxPcSYqmzctoBmeTy3a8zI9qZ7HwYvXHZlzxCqp3Trq0cANf8ANVe0bK4dj1aqitowjsqeYn8Jo1YXohlDp19omxWLB3AeWtC27hJjcPT24032jstl7TJlDRDAyh71caesUtGBIOpAHMj+tVLVSc3cvukgBVJmJ09h3VdhrT5QT2e8toR3CordAICie6Jk82O6OMDfRuIwWIIzKs89JP8ASmK8BkuEW7BYDMwgGZUmQfH7itjtO4HwLKDICIfMFSfkaw2y+tJICHXu0mNxG6t1gtkXVw1y2RJdWKjdJYQN50Gh9aZe6n1gVUJ6Ja4W33Zh/ramrJSnoUf+W1BEOwgxI3HWPGn7WDx0pOSjkavJnQB0ql1o9lHefAVU1sflPnpWaTMuLurk1DZduDd//o1HNbPAAe9UIjBtMoJM908zzpn+umD/ALXLyutXCyYNUi4VIDga6BhMTyIO7uo4jSaFFhO0DsWwDRuXuqoW4YUXPfT1FCIY2ZmFtCmGz7jLmUXXtg78ili0cIBHM8aAIgxyJo3ZrfvF1IkxoSDrpwqOgZVZELODzCSuKud7kW19WzVSypb1KWAY43DcPopgR30Vte2mHhriNDHKMoDsTE8S0ad1Y3pdtJ7rC1bbIpRc2Yhco1JzQBGnCN8CgyDSIeP5jBdvbS68k9kKugygAcz48NaT3RlVRG4M8eWg9/avn1tZBwKzw0Y7/cV7jT+8I4AKPIkj5R61Oi7yk8T3o0+ZHQHtMkz/ADSCfceVTu7JLo6sO0rR2TJka8e4iKWbPxXUXUaP8PsuBxQ9mfLQ1tMDjbFwnqixDKC5IjtxBUHiN1bmtPmEZiIddJmd6NbTaxdFm4Q1gmCD+EmRI5DWSO6fF5t/oMCestQgJ7S8P8sbj3bj3biY2zUynKgB114+tN0v3TYCdkgKFkg5oHfPdTMXUazsIrJ05TeZ7AbDRI7I89fHvp6LfADSkF3bLLda2crNMZZie+eJ8NaabP2gbhyG3cS4OMEo3LWJHcdaYEJ7ztYHaN9i7OV7pJUZVGum8nQD5nyp/j1AURzH1+9B7Ctm3KnKzN2mAM5V/CSeZ10r3pNtNLFqXmTuA3mCo8ONPKkLUjZgXmb6JdkYhd2XEP8AStM4jQmTxJMknjXP8Ft/q2vstuRduZgC0Rpu0GtRxPSy+xJBVB3KD7tNYMTarqCXFVN9M1B1rmtzbV9t9655Nl/2xQ73Wb4mZvEk/OnjGYvXOh4nG2k+K7bXxdR8zS27tHDvKtdtlToe1Gh/iHd31jI7qiyUYxwdc1OK2pZWFs3c+YheqbO4YkwArH4Dy1jw3h7hsabiAjTdpykTxHf865jZxCpdtsZJDq0D+FgY7q1mF2m4a5+6dBMwQpMN2pjNPxG5wpT/ACcQ1+bmaK6551R1/wCtaQYvakj/ABYngewfQgGgv7Yv/UH/AHf1pfxT4MZoHmaG3cDAnf30RZFZ/BbQ6tWzRv5AcO79a0rxHSZyzBSAvuOG/jUoyAII74ZJmw27txiVBZSLZzhtZV5OYN+bQxGm+sDevh7oe4SAWLROpMws89QTX2I2jngSW7h9/tSjE3CHLPv4DfA/Co7qRjRnYkn++koYqooS+xi2F1824nXu1gekD0pjjj28w3OAfMUBhMEzguR2d5n5UXftFOw3xCD/ANwBI+lU6QDF3tF20yQyOvHf7Aj2rQdG7giBpS6wFIObgf160ys4bqip4Gh6gWlRmDZrmvw+6p2bzKezx/UihsFiAV8qldxOQSSAOZ0qTCCpuVZCCJY2zbaN1roMx48P/tOdkYd7jaFUA10E6SDIn8XCeGvOkTs125aKQ3CDoO0R2p7qfYTEHCo73WUwMqATqSZ7RIHL516CP81mQ5gAtd5osPhVQQojWTzJ5k8TWd/4gWf+VJ8R5ZS/l8ArMP0hxi3hcm5lJI7eiHmQvEaj7026Q4261mHVYupmDKNxKshB8zp41VpJQsJBdOFM58jAqRwn6CrsBhesaGbKo3tEnXcI0kn6E0usvvrRHDdWi28oJ+K5JgBiNAT3DSOc1ThTW1QkTU0qu7MtlC1m6t0g65SeG+AVGs8ATPzWrcrQYexBzZ7YPcusetJ9vrlvvqDIUyNxlRr6zT+p6f4ahgZjJUpz14zUG9+KGu4vlUWqoOmM8EyLetsyowDqSDuPaBIPca2N3p2nWRYsWluBTOW32ZE5cuozfE3IVzbDYj95bLHQOpPgGBNau0guP/aM3aLXFC5gctu3lCwBuktJHeKS794apJ9KOkWIuAW26tuwCwyT2nJygZpJMgmD2QQCFFZb9g3vyN/2Vt9hYEXLly+S0hwoAMA5VZddNdWannkKUXJ7xgWpz/aZ3SGMzpzA7uX2rS9Hug/WDrL8QwlUGgHHUfTfSzopZt4u/bJLPAzGdBCxAOsmSR3V1XLujX9a1Jjxm95U77bTLHoVaWTCH+FV6sHx1JPsKTbR6LtbGfDSco1Q74HAc45Gt1dU79QarU9qYhuI/MOYr0ExACStkM57szaFtyBdEEb0JVFkc8xBPly40v2qgu3P3WrMwHMMSROp10Eme6d1b3bHR6zcYXCuhIzFTBEnU9+mteJ0Nt2+0mbMNxnWDv4RQthN3CXKKnOtr4A2bpA1UgGe4/WflReExQuW8p3gedavbGzkCiLd1ipkypMg7zm7o8taDfYaXEZ3XIY7MbxHEnjNJyjsZRibaxFGyMazZwykC3qTzXnHdxoy/tfD5TFwExoFgse6OHnVnR/ZoNi+/wCVmQ96lAGjyM/5RWKNgrdj9TzovgLQMw5msidG6GWs72mKhcpLMw01KzbXvgMCfEU96Q7LZyLiNAXUrBMGZzgDVojdGnyynQ/FglVztaujTQAo4JkSp4+B495NdEwsxqZIJBMRPlVQxqVkjsdW8x+0cWzML1sdcIhuwSqECc3cpGsxz5Uebn9pwlpuyIdg5yg9kDrIUDcSUjTgTV237KW5uAXIcBWFshQSpkE6jWNPCaz2H2tczlFtsEYg6spymGXSJzaHdQY3YK6Hwa+sF1Fqw8zJ9H7X7wsRPVxH8/4fSCfIUwxlkuw/eBZOv5o7p0HiTRNrBixmQxnzsW7jMR3xEeM1RtCyrEeM17HTqETUe+8qRaSW3NmWQFZuunLIILQdTqSOzPypV0mdOsTqyY6td5k7zvNF30fDm29tpBYgjipiZBpHtzG9bedpncAfAAfOu611+CK7mSg6uIDduUM9yvbr0MxrxjDEuRpYCQNRqdw13nuplgMeetT94jgDqyFDLAHwMJAB1Rd0nfNKFRjuE+WnnR1vZFwW+tRWygSTB0InTdB0y6bxJ5GhauDCE6D0Mxs4QM0g53zGNCzNPZ56RTb+2rzoDDYRXsoli6jIiiACJzmSzNHPlw1rz9m3eQ9RUhYXzGAGOOjXR+1hcxtzJAGsDTfpA0p/ZMnQnwNCbPsi2uRRAXQDf7nWiCvGiDHVvMIsQjrGWZEg1VdQNu7J3juPdVi3CK9Chv6far8ZuTvPbIka+DDkfsaFxQvJJtvmH5XEjwB0PvRkZdTrwJ7u/wAPvVjim1F3BMHi+sygqAWUnfIMGGER3j1pFtTD9VnXhEr4Hh5bqdYe0FukcjnXzBRh7g1X0rw+ayzDeoLDw/EPTXypGVNQIlGF9LD1iboPZnC3p43W9lWsPtjZpsXzHAyvKP6TXQOgh/5Vu+430FLdvWlbrjEZVZZ5mJ9j9a1VvEJrNWUyWx9l2b+d0lWBDIVI0nWBvghpGke9aPZFww2YyQ2pPEjSkPRXZEp1q3HtsT+GMrDf2lMgkEkcN1PQIIXfElo4mfvNNHES/MIvYdXUq4zAmSN0R3ilWE2Itm6bgOYfgB3qeJJ4wIimxu5miIFV32gfrfSslGEgM530nsMmIux+YsI3w4DfMz6io7D2al1LhdmNxSIHBZVjLD08qddMkCtbuwIIyHxEsPmfSk//AA6xgc4hm+J2Lf5dU+RqwdaWxaNO4HNxuRthvzKOnGzrlt7NhSHZ5YR2J4QZMcOdY7G4S5a/xEZe8jQ+Dbj5GugdOkVcYGJjKECkIGIbLMiYg8ZHKl/SjBMMMe2HzBXzhVWe0kBgN57R1B9ahyZSzbxIpdgZgnaqora9HOiNtrRxOIfPbUE5Le/Tg5mQf4RHea1tnDIbWRbSBGGihf3euusibjfyifCuFGGTU48946AaxoBEkVudnbUFvZ7gQW+AoTlYBxlLQd8a+lNcfsuzhyER7S6SFZSbi8hoDPiwnx31RtrYuJhSi27vY3DKFGvDNl7Xd9hUmQ6jREYu0q6N44XDegIoGSAu8Tm0J3+ROlNeuP5j6mknRLZ72zfD28hOU/EDOrzoDpT3qqU1XDHE1mBbMVP5l9xv+RoleNA7JG5fysfRgR86Y20AJjdu8ac4+a/1gIflqV15FTda+UVTibSYp1sQqxdnfX18Qs1WgohSCCDxqrgxPMAvDt2zzzKfAj717hsYLtuWGUglGB3ZgYInv+tRfQIDvDfI1VhbEtibe6WDA8iygz6ia4je5w4lHRrB9TYZOV24B4ZjHtFQ2js4XRdTdIn/ALv0aZ4PVZ/iafGYPuKtS12mI/hHoJ+tdsBU2yTcG2RhTatKhiRO7dqSfrSZccVdxG9jqfE7h+ven+JvhATyrD4jHvauMCoZpBBJkZd4Hz9q1VLGhzNonia3CX5LDiAPeZHloK9bXU1jLm3L0zI8hlj0+s0UekQaA/Zncfwnn4HupebA+Pdo/SRHGPtW76m2wDJxB+YI1BrN4TYdrAv1q3XCKDKkBpBG7Np9auu7bVd0nwH1rO7e2k13IswsyfHgT3DlUwZgdoL6a3mt2sqXcXdQkZgAoRl0JAmVMwx18e7jSjb+xlw+Hc5wRlgSQJJKGCJEfDuHfSvbmLH9rvwQV6wjmDBiNfCrNrbJFuwTZOa0QCYQL4ErxHfSncKRZ5ixj1EkSnoz0ha0rZVMAgjIBB0gggtLbh/SnWK6eYdgBc62y24sqEmOWaCV8vWsXgLgUEc68xF0HgKLTvGzSXNoW70qmIsLaP4QXtNv3lmHaPeTUcS9uwM7YhnEdm2twGSN8sJhd3f8qy1ywhY5QcvCYzecV9/YY3M0cp0oStwgZq+iu0Ova+cwJhDABAX4tJOp8afZh31hdhXmw7MyEtMZgSdQJ9N9Of70D8je33pDrvtDB2mv6PYBrKi2zM8mQzb5BDDX+YVsrdkETzrNNj7bRlaWBBFP7JOWRx3edPGoour6QNgxr6y18MvFhVZtAcaq/sjcag2EPfTtA8wNU8FzXSiAaguDjeY8avTKO+qFYERRXeBY1NzcAZP3rzBMOvud6W//ACpiyg6QKCXAhXZ1OpUDLwhZiPWisETAKMpwDlVAZcvxM0nUSxO7vmq9lX2Y3DBgsYJ3aQBBPcKst9YrDPldST8OhUEgrv8AigeFMlMGPKhZ6mhYoxexXujW6E1kALIkfDmmJHdWZ6Q7CbDKLpfrQT+8bLlKn80Ans8O7Ty3N27rFBbUttdsXUAElGCzukjsz5xXJ1GTGdS1GpQMyO1LwODswQ2UiQN4kMBPLdWXGMtFXzToQI+LUzB4RuPtReynW7bFhi0NnXKfzWyx1M6b4ij7+wLVkGUVlPxDtL2hr+Y8+Bivnut/F8qZHwliBZoUOL8z0Uwhht/dois41DKiSNYkiY5cYrxnTQFVA5kZiPCIpkrWlPZtW/ST86vz3N6K3dlT5aV5uTq3J5PvAXGAb29oLjAczuFuFGYEFRCAsJjN3zz40w/t5Ae24OdZC7jKkElSDw5aH5UZdaArXGVNYckDlpPH9Ch+kWKV7DFbknTKVbeJEyB4e1RjOXcbX67ytxQ2rzxMJf0dgBEMdOUGqiaIxC9o8dd9eKlfaobUH0njHkyNldaMNuq7Ka0VQNCEptiAarmpXmihs/h6ikki48YnI2B9p0TZ0I695gk6kzpqa2dpAiKCxJ4x8qx/R/DG5iJb4LYmPzHhPn8q26IDr867cCoJ3NyK324TXpxB516yFu4fOq7y8AdaNHo7wWW5WzmvRdAqgvG+vi1XqQRJiIW2JgV7h3ll8aES1Opq204GY8AD76VzcTQN5K0ZePwgfWvrN6bh7yaDu4/snIPPnXtp8q5jpI8++tK7TAYRdxPaMCTWb6T9LFwyxozncoPuTGgoPpD0nWyCidq5+UcO9zw8N9c8vLcuuWcklt+m/wCwoMgAFQkMY4HGXLhNxOy7YgxAAANxBoAeEj3mtA7YvNnuImRSWKhllo+GRmYnU6gAfKAOizC31iSig5DLcMpI01EHtfOnn7Xw4WA6KP5gT4ws18n+JY8hznQmr9PPrPRxMAvMW4npMqEwzafktKo072b6UFe6VA7hdJ73C+wWkWOILuV1XM0HdIkxv7qGAqvH+G9MACVv++lRRyvc3Wyyl+05bNH4lzSQZEZWiddNTRqbHsvbhVZZBB7UkQSeI41jdm7Qe1mKKHzAAgkxoZB0HDX1oz9v4kAnIqr3LcgTpvJjz0rz834dl1E4zQ+saMo7wPaWHCXXUTAMCd+4VQBVt++bjF2+JtTGgqpiBv0r6fCCMag80P2kLcmSWoYiWhQSBvaND3AHhx9udQOJUcft619bvZhOmhIJHHivsY8qF+RH4tgxHIH/AESi7hU/KPGJPqaG6hfyii7rUPNZBu+Z2no9ayIco3ke3E+tPVeBrWd6N40th1uOoXOSyqNTl/CSeMjXzou5iC5+VDyZ3aH3MVNBPmY6TPCibeHJ0ohMqCF1PE/aiUXsJhNcyL2zEEjNGsUGSAYIjwqy4Tm03869MON0EfrSnhWQX2i9QY1PEhiJbTl/WvsVBAtqe9jzNDMSp1r6zdJ7NsZnO/kPE8KYrXBIqfXiFOm4QPPkBzrN9M8beQIoOQuCTHxKogDXgTr4RW3wuCFsZmMtxPBeccvGuc9Mcb1mJaNyqqjwjNu4fFT+0Tdmpn7WGA8ef1Jqy1ZkwupO4VC49F7Aut1wymGysB6SY8gaS8asvt4dASuRbhVZLGYJkAxroomN3fRNvZo1HV2Ty7ING4jbZK5mUhT2cwaGPDMBu9qzWMx10My9aSBuMDUcJ05V5udWc2rV95WEKgah6x5c2VdUtls2wo3QtqfIDU1Yuy7p+N7agawGQE9wjj96zC4q4fxn5fKvL167oS9yPExWgkCoJWzNZYwDFZcyRIVc07uJ1ojC4FYKkowYFSswIjnAAPf9qxuz7hNxcxLDUwSYMAmD3aUY+2LjGTcMnTJC5Y/LFKbBrPJhXUDxmF6p2tkzl3HmCAR7EUHE6ny+9G7aAR4HFVMeKz7UuNyd26rl4k55ljGqCACSNCYHzqxbDNuDHwBNWfs64dOqeCJ1UjUeXI+1A5qPwC2/Q/sYGWJ37x+pquKe9HdjhrzLetuEjTWJbkBM/wD091aP+7Fj8v8Aqb/2rYABmkwm6QOwgAA7huHoKM2ZcLu7kALoB+uZqi1cCqFHDf41bavs+iiV76FMdiyZzNUYXcUBpMDlxqtLs8Kjawqj8Kjw0+VWNg5BysR6GrUCKNpM2omfIw1PE/KpWBrVYtmp2xBEmuJnAT3GW1I3a0ww9hUEKAB8/HnSvHXggDMcqhlEnTewUe5orEYvLbJ3kDjxNbiW+IORqgPSvaAt2coID3CEQb5JPKst0q2MM1tgyB2BN1nJ7TEzMKD38q9so93FZ7pzC0M8c3JARRyAGvnUdvY7rrwXsLxJbVVnQz/lgjvqXPmYElexr/h+/wC0tw9OpUau4v8Age0z1zYx/wCta/1/+tWYDZ4tXA/WqYncG1kR5b68xhCOoRwygNymRvBjf3T4UHhmWHLAljIUCTvB100jdpU35jIxoyn8vjVQ0Z4i3aaTcuHSMqKAqgeerHfSy7Ztk5s51PLhy3+VA3s3xEkTAiDLLrJmo5pEARy4VgNCMcnKwJFniH3MJYJXMzabtV5Ryol9nYcLJUmd0nf7D2rPXMWoII1Pnl9OJ9qarczCSTMb61GLfSBkxqg35h+GwOHMC2ozneMzIBpzzCaqGQdtbaEgz+Yjv1M0vZSTrIjeYJjlu51QA86T5aUxj4MWmnuLmiwG0Ab9suintrm7CkkZhI3TXr3bo3EKO4gd0aDvoHY1xmvWc6//AJE13H4hv51G7acgmTHM6fWp3yHSN63/AIlCY0s7E/bzzL7l25+fn+JuGhr1JnVpHnzpeySNWM/eqbFyD30o6z/t9oanGD/8/eOOt0kQCpMc9OM0V/eV/wAvstLbdmATM86hkHKmYWDD5TAz6g26ibu1ZZzrovuaZW2jsrS/AEFQwOYkSDOhB1kUxwyDmJ7qqRu5nnsvaF2k51O9e/CPOqLl4KJ9Krtye4U4WdzFmuBCAeZ9PvU07qggqG0cWLNstvY6KOZ4V12aE6qFzA/8T9sEuuHU6L2n72PwjyGvmOVKOjXSi8GTDvNy2zADXtJ4Hio5HlpSrpbiS2KukmTIHmqgH3miuhODNy61zgoyj+Z9J8ln1FUM+hbExMeugZv7UQYPxEsT/CNF+ftWaNrPddiVgzprOXcBMcqcYi8AtxgdJyjwXT5z6UFsu3EsYI5nSBz/AFyryurLjEQvJnq9NpOSz2gJ2dkzFTbJPw5jmgH5HvM0VZwbKvZ6uco47zvPDmaXDaFw7zAnkAd9TGNfeWbQ754b91RHFm42+8pGXF4M82nayhZVZM6kx5UpxGIEEBNe8z6RTfayTZtOW1M7+Iis6+hOulVdPgQrvzv3PmTdT1Dh6Gw28eJbYvgkDKu8cPvTpLo3wp8hSTAWdcx8qcoOz31QMCjgSX8w/mQxF8zuA8AKFN066n1olhVDrRfDAgHKT3hmx7x660JMdYhid/aFW4MSzcdD8xQWz7uS7aIO51/3CaK2biQLgJ/FIPn/AFil58f+M16xmDL/AJBfpPXuIu9TPgKpOIT8p9qt21YIIbgw9xvpWzaVGvSY2Go/uZU/UZFOm4/2bldXkR4+B+xqP7L7zSnZ2ONtpkxxHMVo/wBpp/1Kly42wufhg0ZXhdcyf5CLEG6D7QL2MhOtsx/lOo+o8q2GHfKvjXKej2O6m8CTCt2W7p3HyMe9dMbFBQM3abgB9TXrNsbE8UcQ6wM5LHcNBy7zRIvzou7n9qAshmALkKo3KOFF2WndoPc1pcmcFEYYa2OPDfSDaN/rb8fhQT58Ka7TxYtWSe6sbtvFGxhHO65d7I5gsNfRZpmPm4DTm+1r+e5cf8zMw8CxP1re9FsP1GEDEdojOf5n+EeOXLWKwOB626lvgW18Bq3sDXSMUYNpN3428tw9SBVGTehOx7G4BtRsvV2xrAk/L5kmpXTFljzgeu8e5oFpuX3YSQuginONwbG1ZtqpZnLOQBrCiP8AyqTImpgJTjyaFJ8zM31B1GhmaGedZHA7vCj9q4d7TQ6ZSRPlrrQFsmCf1voigixkMO6RKepwwy/g+i0jt2IPa9K1PScf4C8rf1j6Vn8pNbjWlmZW1NLbTaiAPSjXvHTQaUNatQNa+JpkVJF6pvNpX1wxVLtXTp7hiM+s7p8xUbD1SXMzXivB3VjbicNjNrjLQu4UMN69r00b6msjerQ9GMdmVrZ4ajwOh+nrSDaVoo7LyPtw9qQq1tKHfUAZSKnnocPpHvXkmt0wNUCuHnWt6G7XzFbTntL8BP4l5eI+XhWdKi5IPZuDepoNke2wYSCDII4EbjW87QJ2ocB5mjMMJPcKzHRTbX9qtlj2WXR/SZHcfoadNi4tu+5QNPuaSRUZKdpXeuvBfwpqfH8I+vlWG6bY/PfyA9m2I/zHVvoPI1qVxfU4d7zb4LkHmfhX5CuZ37xYkkySSSeZJkn1qjDzfiKeO+h7Wxcd7hiFAEcmPa+UedajEknrrukDQeAGb6j0rFdGMaLWIWQGDgqQd0nd7j3rabTxKm1cWVDMCSoO4mNPHSsyOVy1fNR+NAcd1xIdFbcKXPefQaf6jWh2U+bEPrpbtqvmxzH5Vmtk3oVEDAA/ESQANZiTu3TQ1/F30vXeruZcxmVYEEAaajfpTARXMWVbbaWdOMSGxBWPhCifKY/1Umt2gSApJkgepqOJa47Fnksd5PGjtkJ+8QH86k+AjWhLKBzMCOTsDGfS5B1yDgLY/wBzms/up/0puhrxIMjKony196QEEmK5WWuZzY3vgyzEMDGURp71TNWEdxqLbt0d9bqXzM+G/iUhomq7hnhFWle+oOtdrE74beIIzQZFRxGIzmTVty3VPU1mtZoxP4jDY+JCXEaTvg8oOh+9M+lOF1W4Bv7LfMfWs4ixxp9e2t1lrq2XgNZ1kcaS+ZF3Jjk6fI2wER5jXubuFQuXINQ66jDqdxAOJhNptjYSYjtfBc4MPr96yu0sFesaXVzLwcajz5V0Kl+19q27Cy5knco3t5cu81OrnicVmM2FtlcPcO/I4yvHjIby+RNbzaWOW5bs20IK3CCSN0cB5xXN9rbbtuYTDIhJ3iSxnkohZ9a6BatoFR1jKB2ANeEAeQprdjUERb06x0W7dofiMnwXcPU/6axBemnTHF5sSR+RVX1Gc/7vakheqcQpRFsd426PsOvQRMyPDSZ9q2F/BoAzRrv86zPRHZ7XOtdY7ICjxY6n0HvXQMJZWNQS3CRoPua8zr8GR8ishrbf9OJ6XRZsaYyrjvtEdrZ+dNSROsCluO7AURoNCRvrZXMO2WSTu08dKBxmxlcTHeQN5POKUmJh825rtHvlUjTt9Zi+tbhRWzrp6xRJ1pk+wmkwpAqzCbIKENlbMDv4RB4U3NqOM0psiJxUHFtxF+1HYOROg+wpabx51psRsgsSSrEk6/qaHbYX8B9R96HDrVACp+38w8ulmJDj7/xEdu6Qw1/UVt9kbNtPYsu6TmBBMnRsxEnx3elJbWxBI7JHp96c4LHvZsi0Lasone0aEkx701sbZcbJup7H1/ST5NqINyWF2ZYuKItQe1mBnTKSvuaQdFsOt3rVZQzJlIB4jtKwnh96c4XbNxZHVoSTvL69w3Uq2ez2Lj3FFuWzSC2mpze1b0+EphCOxJN2b4vwfSJNm4SbVjrbiZFPZVkEaySVIPmBWb6WYXqr2VdAyA8hIEH3HvWhu7QfrRcK2AePaJ14GgdqXevZWuNaEAjSdxPfQ9PhOJW1NqPaz2H895oskbTKgrlnMNRu76u2Ve3r5imD4BB+O3E1MW7fC4g8jXZUZxW3vKcZCte/tF9/BSTl374oHqzyNaGF1Bur6VR1Fr/qD0NbjsCiR7zMigm1B9pvSa5dtO+z3HLyXLERvO+AoHduiuldZSrbeMWyhcBRcbsq0DMJ3md+g+ldjajJWFzFYPBFGL3OzlBEfl5k9+m7/wCUbszZl3EzeDtatAwpUkFo3nT5+VC9S157dhZ7Z7R5KNSfY+groFx1s2xbUAKBAHcKezlarkxYW5z3pJZZbssZkDX80CAfEga980oz1qekQLWpPB/SQfsKyL1TjNrFtzNH0VxpXrUBIJUMI5qdfY+1dFbanV2wgUM6iYPIRJ79T7VyTYVwi+h4CZ8IINbq+wuMXB1AykfrgT86n6kkA1KulAZgDDMT0hYatb7JjUTFROJNwh1Y5RvWl7bWuXCLDENb0AXKNMokRR+GXq5ZzlABhY1aQfvUWdyulQe1z1Bj3NiJb155JFxver8BfuM9tJJJJnU+XGhZg1dgbwF62QdZjyIivPZ2Ky5UQSzam0equOjM0qxBiYkUENtA6S3vQm23L4i9r+N/9xpSNGr1V6LHXJ954x/EMgPA9poDtgDi1V/tZTxb9edKGM61Szii/JY/X3gn8QyeB7Rrc2oo4NVT7VWNzUtLCKoOtEOixQT1+U+PaMztJfyn2qv9or+U+1L40qOQzzovyuOD+dzH/wAh77T4ZT61AbQ/h96Fu2jO4+lQuJB0miHTY/Ew9Xmvn7CafF4ZciOGJDifClXUH8x9TRGExGbDkazbMDwbUe80L1h5N6VI6aXIHE9Lp8wbGC3M/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1t2src2grpd01c037d42usfb.wpengine.netdna-cdn.com/wp-content/uploads/sites/2/2014/07/iCLEM-student-Karen-Ocho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371600"/>
            <a:ext cx="3581400" cy="525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930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dirty="0" smtClean="0"/>
              <a:t>Critique a Lab: </a:t>
            </a:r>
            <a:r>
              <a:rPr lang="en-US" b="1" i="1" dirty="0" smtClean="0"/>
              <a:t>Read, Write, Pass</a:t>
            </a:r>
            <a:endParaRPr lang="en-US" b="1" i="1" dirty="0"/>
          </a:p>
        </p:txBody>
      </p:sp>
      <p:sp>
        <p:nvSpPr>
          <p:cNvPr id="3" name="Content Placeholder 2"/>
          <p:cNvSpPr>
            <a:spLocks noGrp="1"/>
          </p:cNvSpPr>
          <p:nvPr>
            <p:ph idx="1"/>
          </p:nvPr>
        </p:nvSpPr>
        <p:spPr/>
        <p:txBody>
          <a:bodyPr>
            <a:normAutofit/>
          </a:bodyPr>
          <a:lstStyle/>
          <a:p>
            <a:r>
              <a:rPr lang="en-US" dirty="0" smtClean="0"/>
              <a:t>Quick Review (</a:t>
            </a:r>
            <a:r>
              <a:rPr lang="en-US" b="1" dirty="0" smtClean="0"/>
              <a:t>Read</a:t>
            </a:r>
            <a:r>
              <a:rPr lang="en-US" dirty="0" smtClean="0"/>
              <a:t>) of a </a:t>
            </a:r>
          </a:p>
          <a:p>
            <a:pPr marL="0" indent="0">
              <a:buNone/>
            </a:pPr>
            <a:r>
              <a:rPr lang="en-US" dirty="0"/>
              <a:t> </a:t>
            </a:r>
            <a:r>
              <a:rPr lang="en-US" dirty="0" smtClean="0"/>
              <a:t>   Laboratory </a:t>
            </a:r>
            <a:r>
              <a:rPr lang="en-US" dirty="0"/>
              <a:t>E</a:t>
            </a:r>
            <a:r>
              <a:rPr lang="en-US" dirty="0" smtClean="0"/>
              <a:t>xperience</a:t>
            </a:r>
          </a:p>
          <a:p>
            <a:pPr marL="0" indent="0">
              <a:buNone/>
            </a:pPr>
            <a:endParaRPr lang="en-US" dirty="0" smtClean="0"/>
          </a:p>
          <a:p>
            <a:r>
              <a:rPr lang="en-US" b="1" dirty="0" smtClean="0"/>
              <a:t>Write</a:t>
            </a:r>
            <a:r>
              <a:rPr lang="en-US" dirty="0" smtClean="0"/>
              <a:t> one  </a:t>
            </a:r>
            <a:r>
              <a:rPr lang="en-US" dirty="0"/>
              <a:t>c</a:t>
            </a:r>
            <a:r>
              <a:rPr lang="en-US" dirty="0" smtClean="0"/>
              <a:t>omment on a Physical Component (</a:t>
            </a:r>
            <a:r>
              <a:rPr lang="en-US" i="1" dirty="0" smtClean="0"/>
              <a:t>SEE</a:t>
            </a:r>
            <a:r>
              <a:rPr lang="en-US" dirty="0" smtClean="0"/>
              <a:t>) and one comment on the Opportunities (</a:t>
            </a:r>
            <a:r>
              <a:rPr lang="en-US" i="1" dirty="0" smtClean="0"/>
              <a:t>DO</a:t>
            </a:r>
            <a:r>
              <a:rPr lang="en-US" dirty="0" smtClean="0"/>
              <a:t>) of the laboratory experience</a:t>
            </a:r>
          </a:p>
          <a:p>
            <a:endParaRPr lang="en-US" dirty="0" smtClean="0"/>
          </a:p>
          <a:p>
            <a:r>
              <a:rPr lang="en-US" b="1" dirty="0" smtClean="0"/>
              <a:t>Pass </a:t>
            </a:r>
            <a:r>
              <a:rPr lang="en-US" dirty="0" smtClean="0"/>
              <a:t>to the next group partner – </a:t>
            </a:r>
            <a:r>
              <a:rPr lang="en-US" b="1" dirty="0" smtClean="0"/>
              <a:t>Repeat …</a:t>
            </a:r>
            <a:endParaRPr lang="en-US" b="1" dirty="0"/>
          </a:p>
        </p:txBody>
      </p:sp>
      <p:pic>
        <p:nvPicPr>
          <p:cNvPr id="4098" name="Picture 2" descr="http://motorcitytimes.com/mct/wp-content/uploads/2014/09/three-stooges-footb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990600"/>
            <a:ext cx="3035374" cy="23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378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Information</a:t>
            </a:r>
            <a:endParaRPr lang="en-US" b="1" dirty="0"/>
          </a:p>
        </p:txBody>
      </p:sp>
      <p:sp>
        <p:nvSpPr>
          <p:cNvPr id="3" name="Content Placeholder 2"/>
          <p:cNvSpPr>
            <a:spLocks noGrp="1"/>
          </p:cNvSpPr>
          <p:nvPr>
            <p:ph idx="1"/>
          </p:nvPr>
        </p:nvSpPr>
        <p:spPr>
          <a:xfrm>
            <a:off x="457200" y="1600200"/>
            <a:ext cx="8382000" cy="4525963"/>
          </a:xfrm>
        </p:spPr>
        <p:txBody>
          <a:bodyPr>
            <a:normAutofit/>
          </a:bodyPr>
          <a:lstStyle/>
          <a:p>
            <a:r>
              <a:rPr lang="en-US" b="1" dirty="0" smtClean="0"/>
              <a:t>Website</a:t>
            </a:r>
            <a:r>
              <a:rPr lang="en-US" dirty="0" smtClean="0"/>
              <a:t>: </a:t>
            </a:r>
            <a:r>
              <a:rPr lang="en-US" dirty="0" smtClean="0">
                <a:hlinkClick r:id="rId2"/>
              </a:rPr>
              <a:t>http</a:t>
            </a:r>
            <a:r>
              <a:rPr lang="en-US" dirty="0">
                <a:hlinkClick r:id="rId2"/>
              </a:rPr>
              <a:t>://</a:t>
            </a:r>
            <a:r>
              <a:rPr lang="en-US" dirty="0" smtClean="0">
                <a:hlinkClick r:id="rId2"/>
              </a:rPr>
              <a:t>nysciresourcespd.weebly.com</a:t>
            </a:r>
            <a:endParaRPr lang="en-US" dirty="0" smtClean="0"/>
          </a:p>
          <a:p>
            <a:endParaRPr lang="en-US" dirty="0"/>
          </a:p>
          <a:p>
            <a:r>
              <a:rPr lang="en-US" b="1" dirty="0" smtClean="0"/>
              <a:t>Email</a:t>
            </a:r>
            <a:r>
              <a:rPr lang="en-US" dirty="0" smtClean="0"/>
              <a:t>: </a:t>
            </a:r>
            <a:r>
              <a:rPr lang="en-US" dirty="0" smtClean="0">
                <a:hlinkClick r:id="rId3"/>
              </a:rPr>
              <a:t>gcarlin@schools.nyc.gov</a:t>
            </a:r>
            <a:endParaRPr lang="en-US" dirty="0" smtClean="0"/>
          </a:p>
          <a:p>
            <a:endParaRPr lang="en-US" dirty="0"/>
          </a:p>
          <a:p>
            <a:r>
              <a:rPr lang="en-US" b="1" dirty="0" smtClean="0"/>
              <a:t>Blackberry</a:t>
            </a:r>
            <a:r>
              <a:rPr lang="en-US" dirty="0" smtClean="0"/>
              <a:t>: 917-714-7448</a:t>
            </a:r>
          </a:p>
          <a:p>
            <a:endParaRPr lang="en-US" dirty="0"/>
          </a:p>
          <a:p>
            <a:r>
              <a:rPr lang="en-US" b="1" dirty="0" smtClean="0"/>
              <a:t>Desk</a:t>
            </a:r>
            <a:r>
              <a:rPr lang="en-US" dirty="0" smtClean="0"/>
              <a:t>: 718-828-5943</a:t>
            </a:r>
            <a:endParaRPr lang="en-US" dirty="0"/>
          </a:p>
          <a:p>
            <a:endParaRPr lang="en-US" dirty="0"/>
          </a:p>
        </p:txBody>
      </p:sp>
      <p:pic>
        <p:nvPicPr>
          <p:cNvPr id="6146" name="Picture 2" descr="http://www.cecdistrict14.com/DOE_20S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581400"/>
            <a:ext cx="301662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33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87362"/>
          </a:xfrm>
        </p:spPr>
        <p:txBody>
          <a:bodyPr>
            <a:normAutofit fontScale="90000"/>
          </a:bodyPr>
          <a:lstStyle/>
          <a:p>
            <a:r>
              <a:rPr lang="en-US" b="1" dirty="0" smtClean="0"/>
              <a:t>Typical Parts of a Science Lab</a:t>
            </a:r>
            <a:endParaRPr lang="en-US" b="1" dirty="0"/>
          </a:p>
        </p:txBody>
      </p:sp>
      <p:sp>
        <p:nvSpPr>
          <p:cNvPr id="3" name="Content Placeholder 2"/>
          <p:cNvSpPr>
            <a:spLocks noGrp="1"/>
          </p:cNvSpPr>
          <p:nvPr>
            <p:ph idx="1"/>
          </p:nvPr>
        </p:nvSpPr>
        <p:spPr>
          <a:xfrm>
            <a:off x="228600" y="1066800"/>
            <a:ext cx="8610600" cy="5562600"/>
          </a:xfrm>
        </p:spPr>
        <p:txBody>
          <a:bodyPr>
            <a:normAutofit lnSpcReduction="10000"/>
          </a:bodyPr>
          <a:lstStyle/>
          <a:p>
            <a:r>
              <a:rPr lang="en-US" dirty="0" smtClean="0"/>
              <a:t>AIM/Question/Lab Name</a:t>
            </a:r>
          </a:p>
          <a:p>
            <a:r>
              <a:rPr lang="en-US" dirty="0" smtClean="0"/>
              <a:t>Introduction</a:t>
            </a:r>
          </a:p>
          <a:p>
            <a:r>
              <a:rPr lang="en-US" dirty="0"/>
              <a:t>Diagrams </a:t>
            </a:r>
            <a:r>
              <a:rPr lang="en-US" dirty="0" smtClean="0"/>
              <a:t>(Concept/Process</a:t>
            </a:r>
            <a:r>
              <a:rPr lang="en-US" dirty="0"/>
              <a:t>, Steps, S</a:t>
            </a:r>
            <a:r>
              <a:rPr lang="en-US" dirty="0" smtClean="0"/>
              <a:t>tructure, …)</a:t>
            </a:r>
          </a:p>
          <a:p>
            <a:r>
              <a:rPr lang="en-US" dirty="0"/>
              <a:t>Materials </a:t>
            </a:r>
            <a:r>
              <a:rPr lang="en-US" dirty="0" smtClean="0"/>
              <a:t>List (w/Safety Considerations)</a:t>
            </a:r>
          </a:p>
          <a:p>
            <a:r>
              <a:rPr lang="en-US" dirty="0" smtClean="0"/>
              <a:t>Directions/Procedure</a:t>
            </a:r>
          </a:p>
          <a:p>
            <a:r>
              <a:rPr lang="en-US" dirty="0" smtClean="0"/>
              <a:t>Fill-ins (Hypothesis, Observation, Question, …)</a:t>
            </a:r>
          </a:p>
          <a:p>
            <a:r>
              <a:rPr lang="en-US" dirty="0" smtClean="0"/>
              <a:t>Boxes (</a:t>
            </a:r>
            <a:r>
              <a:rPr lang="en-US" dirty="0"/>
              <a:t>Observation, Results, </a:t>
            </a:r>
            <a:r>
              <a:rPr lang="en-US" dirty="0" smtClean="0"/>
              <a:t>Sketch, Label, … )</a:t>
            </a:r>
          </a:p>
          <a:p>
            <a:r>
              <a:rPr lang="en-US" dirty="0" smtClean="0"/>
              <a:t>Data Table/Graph</a:t>
            </a:r>
          </a:p>
          <a:p>
            <a:r>
              <a:rPr lang="en-US" dirty="0" smtClean="0"/>
              <a:t>Summary Questions/Discussion/Conclusion</a:t>
            </a:r>
          </a:p>
          <a:p>
            <a:r>
              <a:rPr lang="en-US" dirty="0" smtClean="0"/>
              <a:t>Cut-Out Materials</a:t>
            </a:r>
          </a:p>
          <a:p>
            <a:endParaRPr lang="en-US" dirty="0"/>
          </a:p>
        </p:txBody>
      </p:sp>
    </p:spTree>
    <p:extLst>
      <p:ext uri="{BB962C8B-B14F-4D97-AF65-F5344CB8AC3E}">
        <p14:creationId xmlns:p14="http://schemas.microsoft.com/office/powerpoint/2010/main" val="3176219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b="1" dirty="0"/>
              <a:t>A L</a:t>
            </a:r>
            <a:r>
              <a:rPr lang="en-US" b="1" dirty="0" smtClean="0"/>
              <a:t>aboratory Investigation or Lab</a:t>
            </a:r>
            <a:endParaRPr lang="en-US" b="1" dirty="0"/>
          </a:p>
        </p:txBody>
      </p:sp>
      <p:sp>
        <p:nvSpPr>
          <p:cNvPr id="3" name="Content Placeholder 2"/>
          <p:cNvSpPr>
            <a:spLocks noGrp="1"/>
          </p:cNvSpPr>
          <p:nvPr>
            <p:ph idx="1"/>
          </p:nvPr>
        </p:nvSpPr>
        <p:spPr>
          <a:xfrm>
            <a:off x="457200" y="1219200"/>
            <a:ext cx="8229600" cy="5257800"/>
          </a:xfrm>
        </p:spPr>
        <p:txBody>
          <a:bodyPr>
            <a:normAutofit lnSpcReduction="10000"/>
          </a:bodyPr>
          <a:lstStyle/>
          <a:p>
            <a:r>
              <a:rPr lang="en-US" dirty="0" smtClean="0"/>
              <a:t>“</a:t>
            </a:r>
            <a:r>
              <a:rPr lang="en-US" i="1" dirty="0" smtClean="0"/>
              <a:t>An </a:t>
            </a:r>
            <a:r>
              <a:rPr lang="en-US" i="1" dirty="0"/>
              <a:t>experience in the laboratory, classroom, or the field that provides students with opportunities to interact directly with natural phenomena or with data collected by others using tools, materials, data collection techniques, and </a:t>
            </a:r>
            <a:r>
              <a:rPr lang="en-US" i="1" dirty="0" smtClean="0"/>
              <a:t>models</a:t>
            </a:r>
            <a:r>
              <a:rPr lang="en-US" dirty="0" smtClean="0"/>
              <a:t>.”</a:t>
            </a:r>
          </a:p>
          <a:p>
            <a:endParaRPr lang="en-US" dirty="0"/>
          </a:p>
          <a:p>
            <a:r>
              <a:rPr lang="en-US" dirty="0"/>
              <a:t> Labs should correlate closely with </a:t>
            </a:r>
            <a:r>
              <a:rPr lang="en-US" dirty="0" smtClean="0"/>
              <a:t>classroom teaching </a:t>
            </a:r>
            <a:r>
              <a:rPr lang="en-US" dirty="0"/>
              <a:t>and </a:t>
            </a:r>
            <a:r>
              <a:rPr lang="en-US" b="1" dirty="0"/>
              <a:t>not</a:t>
            </a:r>
            <a:r>
              <a:rPr lang="en-US" dirty="0"/>
              <a:t> be separate activities.  </a:t>
            </a:r>
            <a:r>
              <a:rPr lang="en-US" dirty="0" smtClean="0"/>
              <a:t>And be thoughtfully </a:t>
            </a:r>
            <a:r>
              <a:rPr lang="en-US" b="1" dirty="0"/>
              <a:t>sequenced</a:t>
            </a:r>
            <a:r>
              <a:rPr lang="en-US" dirty="0"/>
              <a:t> into the flow of classroom </a:t>
            </a:r>
            <a:r>
              <a:rPr lang="en-US" dirty="0" smtClean="0"/>
              <a:t>instruction.</a:t>
            </a:r>
            <a:endParaRPr lang="en-US" dirty="0"/>
          </a:p>
          <a:p>
            <a:endParaRPr lang="en-US" dirty="0"/>
          </a:p>
          <a:p>
            <a:endParaRPr lang="en-US" dirty="0"/>
          </a:p>
        </p:txBody>
      </p:sp>
    </p:spTree>
    <p:extLst>
      <p:ext uri="{BB962C8B-B14F-4D97-AF65-F5344CB8AC3E}">
        <p14:creationId xmlns:p14="http://schemas.microsoft.com/office/powerpoint/2010/main" val="4146287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Learning Goals (Purpose) for Laboratory  Experiences</a:t>
            </a:r>
            <a:endParaRPr lang="en-US" b="1" dirty="0"/>
          </a:p>
        </p:txBody>
      </p:sp>
      <p:sp>
        <p:nvSpPr>
          <p:cNvPr id="3" name="Content Placeholder 2"/>
          <p:cNvSpPr>
            <a:spLocks noGrp="1"/>
          </p:cNvSpPr>
          <p:nvPr>
            <p:ph idx="1"/>
          </p:nvPr>
        </p:nvSpPr>
        <p:spPr>
          <a:xfrm>
            <a:off x="457200" y="1752600"/>
            <a:ext cx="8229600" cy="4754563"/>
          </a:xfrm>
        </p:spPr>
        <p:txBody>
          <a:bodyPr>
            <a:normAutofit fontScale="92500" lnSpcReduction="10000"/>
          </a:bodyPr>
          <a:lstStyle/>
          <a:p>
            <a:r>
              <a:rPr lang="en-US" dirty="0"/>
              <a:t>Enhancing mastery of subject </a:t>
            </a:r>
            <a:r>
              <a:rPr lang="en-US" dirty="0" smtClean="0"/>
              <a:t>matter</a:t>
            </a:r>
            <a:endParaRPr lang="en-US" dirty="0"/>
          </a:p>
          <a:p>
            <a:r>
              <a:rPr lang="en-US" dirty="0"/>
              <a:t>Developing scientific </a:t>
            </a:r>
            <a:r>
              <a:rPr lang="en-US" dirty="0" smtClean="0"/>
              <a:t>reasoning</a:t>
            </a:r>
            <a:endParaRPr lang="en-US" dirty="0"/>
          </a:p>
          <a:p>
            <a:r>
              <a:rPr lang="en-US" dirty="0"/>
              <a:t>Understanding the complexity and ambiguity of empirical </a:t>
            </a:r>
            <a:r>
              <a:rPr lang="en-US" dirty="0" smtClean="0"/>
              <a:t>work</a:t>
            </a:r>
            <a:endParaRPr lang="en-US" dirty="0"/>
          </a:p>
          <a:p>
            <a:r>
              <a:rPr lang="en-US" dirty="0"/>
              <a:t>Developing practical </a:t>
            </a:r>
            <a:r>
              <a:rPr lang="en-US" dirty="0" smtClean="0"/>
              <a:t>skills</a:t>
            </a:r>
            <a:endParaRPr lang="en-US" dirty="0"/>
          </a:p>
          <a:p>
            <a:r>
              <a:rPr lang="en-US" dirty="0"/>
              <a:t>Understanding the nature of </a:t>
            </a:r>
            <a:r>
              <a:rPr lang="en-US" dirty="0" smtClean="0"/>
              <a:t>science</a:t>
            </a:r>
            <a:endParaRPr lang="en-US" dirty="0"/>
          </a:p>
          <a:p>
            <a:r>
              <a:rPr lang="en-US" dirty="0"/>
              <a:t>Cultivating interest in science and in learning </a:t>
            </a:r>
            <a:r>
              <a:rPr lang="en-US" dirty="0" smtClean="0"/>
              <a:t>science</a:t>
            </a:r>
            <a:endParaRPr lang="en-US" dirty="0"/>
          </a:p>
          <a:p>
            <a:r>
              <a:rPr lang="en-US" dirty="0"/>
              <a:t>Developing teamwork </a:t>
            </a:r>
            <a:r>
              <a:rPr lang="en-US" dirty="0" smtClean="0"/>
              <a:t>abilities</a:t>
            </a:r>
            <a:endParaRPr lang="en-US" dirty="0"/>
          </a:p>
        </p:txBody>
      </p:sp>
    </p:spTree>
    <p:extLst>
      <p:ext uri="{BB962C8B-B14F-4D97-AF65-F5344CB8AC3E}">
        <p14:creationId xmlns:p14="http://schemas.microsoft.com/office/powerpoint/2010/main" val="530560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b="1" dirty="0" smtClean="0"/>
              <a:t>Most Effective Lab Experiences</a:t>
            </a:r>
            <a:endParaRPr lang="en-US" b="1" dirty="0"/>
          </a:p>
        </p:txBody>
      </p:sp>
      <p:sp>
        <p:nvSpPr>
          <p:cNvPr id="3" name="Content Placeholder 2"/>
          <p:cNvSpPr>
            <a:spLocks noGrp="1"/>
          </p:cNvSpPr>
          <p:nvPr>
            <p:ph idx="1"/>
          </p:nvPr>
        </p:nvSpPr>
        <p:spPr>
          <a:xfrm>
            <a:off x="457200" y="914400"/>
            <a:ext cx="8229600" cy="5486400"/>
          </a:xfrm>
        </p:spPr>
        <p:txBody>
          <a:bodyPr>
            <a:noAutofit/>
          </a:bodyPr>
          <a:lstStyle/>
          <a:p>
            <a:r>
              <a:rPr lang="en-US" sz="2400" dirty="0"/>
              <a:t>Are designed with </a:t>
            </a:r>
            <a:r>
              <a:rPr lang="en-US" sz="2400" u="sng" dirty="0"/>
              <a:t>clear learning outcomes </a:t>
            </a:r>
            <a:r>
              <a:rPr lang="en-US" sz="2400" dirty="0"/>
              <a:t>in </a:t>
            </a:r>
            <a:r>
              <a:rPr lang="en-US" sz="2400" dirty="0" smtClean="0"/>
              <a:t>mind</a:t>
            </a:r>
          </a:p>
          <a:p>
            <a:r>
              <a:rPr lang="en-US" sz="2400" dirty="0"/>
              <a:t>Investigate </a:t>
            </a:r>
            <a:r>
              <a:rPr lang="en-US" sz="2400" u="sng" dirty="0"/>
              <a:t>appropriate </a:t>
            </a:r>
            <a:r>
              <a:rPr lang="en-US" sz="2400" u="sng" dirty="0" smtClean="0"/>
              <a:t>questions</a:t>
            </a:r>
          </a:p>
          <a:p>
            <a:r>
              <a:rPr lang="en-US" sz="2400" dirty="0" smtClean="0"/>
              <a:t>Explore </a:t>
            </a:r>
            <a:r>
              <a:rPr lang="en-US" sz="2400" u="sng" dirty="0"/>
              <a:t>familiar phenomena and materials</a:t>
            </a:r>
            <a:r>
              <a:rPr lang="en-US" sz="2400" dirty="0"/>
              <a:t>. </a:t>
            </a:r>
            <a:endParaRPr lang="en-US" sz="2400" dirty="0" smtClean="0"/>
          </a:p>
          <a:p>
            <a:r>
              <a:rPr lang="en-US" sz="2400" dirty="0" smtClean="0">
                <a:solidFill>
                  <a:srgbClr val="FF0000"/>
                </a:solidFill>
              </a:rPr>
              <a:t>“Provide </a:t>
            </a:r>
            <a:r>
              <a:rPr lang="en-US" sz="2400" dirty="0">
                <a:solidFill>
                  <a:srgbClr val="FF0000"/>
                </a:solidFill>
              </a:rPr>
              <a:t>opportunities to design investigations, engage in scientific reasoning, manipulate equipment, record data, analyze results, </a:t>
            </a:r>
            <a:r>
              <a:rPr lang="en-US" sz="2400" dirty="0" smtClean="0">
                <a:solidFill>
                  <a:srgbClr val="FF0000"/>
                </a:solidFill>
              </a:rPr>
              <a:t>draw </a:t>
            </a:r>
            <a:r>
              <a:rPr lang="en-US" sz="2400" dirty="0">
                <a:solidFill>
                  <a:srgbClr val="FF0000"/>
                </a:solidFill>
              </a:rPr>
              <a:t>and evaluate conclusions based on quantitative evidence </a:t>
            </a:r>
            <a:r>
              <a:rPr lang="en-US" sz="2400" dirty="0" smtClean="0">
                <a:solidFill>
                  <a:srgbClr val="FF0000"/>
                </a:solidFill>
              </a:rPr>
              <a:t>and discuss findings/solve </a:t>
            </a:r>
            <a:r>
              <a:rPr lang="en-US" sz="2400" dirty="0" smtClean="0">
                <a:solidFill>
                  <a:srgbClr val="FF0000"/>
                </a:solidFill>
              </a:rPr>
              <a:t>problems”</a:t>
            </a:r>
            <a:r>
              <a:rPr lang="en-US" sz="2400" dirty="0" smtClean="0"/>
              <a:t>.</a:t>
            </a:r>
            <a:endParaRPr lang="en-US" sz="2400" dirty="0" smtClean="0"/>
          </a:p>
          <a:p>
            <a:r>
              <a:rPr lang="en-US" sz="2400" u="sng" dirty="0" smtClean="0"/>
              <a:t>Calibrate </a:t>
            </a:r>
            <a:r>
              <a:rPr lang="en-US" sz="2400" u="sng" dirty="0"/>
              <a:t>and troubleshoot equipment </a:t>
            </a:r>
            <a:r>
              <a:rPr lang="en-US" sz="2400" dirty="0"/>
              <a:t>used to make observations</a:t>
            </a:r>
            <a:endParaRPr lang="en-US" sz="2400" dirty="0" smtClean="0"/>
          </a:p>
          <a:p>
            <a:r>
              <a:rPr lang="en-US" sz="2400" u="sng" dirty="0"/>
              <a:t>D</a:t>
            </a:r>
            <a:r>
              <a:rPr lang="en-US" sz="2400" u="sng" dirty="0" smtClean="0"/>
              <a:t>ebate</a:t>
            </a:r>
            <a:r>
              <a:rPr lang="en-US" sz="2400" dirty="0" smtClean="0"/>
              <a:t> </a:t>
            </a:r>
            <a:r>
              <a:rPr lang="en-US" sz="2400" dirty="0"/>
              <a:t>what the </a:t>
            </a:r>
            <a:r>
              <a:rPr lang="en-US" sz="2400" u="sng" dirty="0"/>
              <a:t>evidence</a:t>
            </a:r>
            <a:r>
              <a:rPr lang="en-US" sz="2400" dirty="0"/>
              <a:t> </a:t>
            </a:r>
            <a:r>
              <a:rPr lang="en-US" sz="2400" dirty="0" smtClean="0"/>
              <a:t>best supports a position</a:t>
            </a:r>
          </a:p>
          <a:p>
            <a:r>
              <a:rPr lang="en-US" sz="2400" dirty="0" smtClean="0"/>
              <a:t>Apply the concepts and experimental results </a:t>
            </a:r>
            <a:r>
              <a:rPr lang="en-US" sz="2400" dirty="0"/>
              <a:t>to the </a:t>
            </a:r>
            <a:r>
              <a:rPr lang="en-US" sz="2400" u="sng" dirty="0" smtClean="0"/>
              <a:t>real world </a:t>
            </a:r>
          </a:p>
          <a:p>
            <a:r>
              <a:rPr lang="en-US" sz="2400" dirty="0" smtClean="0"/>
              <a:t>Incorporate </a:t>
            </a:r>
            <a:r>
              <a:rPr lang="en-US" sz="2400" dirty="0"/>
              <a:t>ongoing student </a:t>
            </a:r>
            <a:r>
              <a:rPr lang="en-US" sz="2400" u="sng" dirty="0"/>
              <a:t>reflection and </a:t>
            </a:r>
            <a:r>
              <a:rPr lang="en-US" sz="2400" u="sng" dirty="0" smtClean="0"/>
              <a:t>discussion</a:t>
            </a:r>
          </a:p>
          <a:p>
            <a:r>
              <a:rPr lang="en-US" sz="2400" u="sng" dirty="0"/>
              <a:t>C</a:t>
            </a:r>
            <a:r>
              <a:rPr lang="en-US" sz="2400" u="sng" dirty="0" smtClean="0"/>
              <a:t>ritique</a:t>
            </a:r>
            <a:r>
              <a:rPr lang="en-US" sz="2400" dirty="0" smtClean="0"/>
              <a:t> </a:t>
            </a:r>
            <a:r>
              <a:rPr lang="en-US" sz="2400" dirty="0"/>
              <a:t>the </a:t>
            </a:r>
            <a:r>
              <a:rPr lang="en-US" sz="2400" dirty="0" smtClean="0"/>
              <a:t>ideas and findings of </a:t>
            </a:r>
            <a:r>
              <a:rPr lang="en-US" sz="2400" dirty="0"/>
              <a:t>others </a:t>
            </a:r>
            <a:endParaRPr lang="en-US" sz="2400" dirty="0" smtClean="0"/>
          </a:p>
          <a:p>
            <a:pPr marL="0" indent="0">
              <a:buNone/>
            </a:pPr>
            <a:endParaRPr lang="en-US" sz="1400" dirty="0"/>
          </a:p>
        </p:txBody>
      </p:sp>
    </p:spTree>
    <p:extLst>
      <p:ext uri="{BB962C8B-B14F-4D97-AF65-F5344CB8AC3E}">
        <p14:creationId xmlns:p14="http://schemas.microsoft.com/office/powerpoint/2010/main" val="21803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Classifying Your Science Labs</a:t>
            </a:r>
            <a:endParaRPr lang="en-US" b="1" dirty="0"/>
          </a:p>
        </p:txBody>
      </p:sp>
      <p:sp>
        <p:nvSpPr>
          <p:cNvPr id="3" name="Content Placeholder 2"/>
          <p:cNvSpPr>
            <a:spLocks noGrp="1"/>
          </p:cNvSpPr>
          <p:nvPr>
            <p:ph idx="1"/>
          </p:nvPr>
        </p:nvSpPr>
        <p:spPr/>
        <p:txBody>
          <a:bodyPr>
            <a:normAutofit lnSpcReduction="10000"/>
          </a:bodyPr>
          <a:lstStyle/>
          <a:p>
            <a:r>
              <a:rPr lang="en-US" dirty="0" smtClean="0"/>
              <a:t>1. Create </a:t>
            </a:r>
            <a:r>
              <a:rPr lang="en-US" b="1" dirty="0" smtClean="0"/>
              <a:t>3-6 categories </a:t>
            </a:r>
            <a:r>
              <a:rPr lang="en-US" dirty="0" smtClean="0"/>
              <a:t>by which you could separate your Laboratory Activities for your science course.</a:t>
            </a:r>
          </a:p>
          <a:p>
            <a:endParaRPr lang="en-US" dirty="0"/>
          </a:p>
          <a:p>
            <a:r>
              <a:rPr lang="en-US" b="1" dirty="0" smtClean="0"/>
              <a:t>TIP</a:t>
            </a:r>
            <a:r>
              <a:rPr lang="en-US" dirty="0" smtClean="0"/>
              <a:t>: </a:t>
            </a:r>
            <a:r>
              <a:rPr lang="en-US" i="1" dirty="0" smtClean="0"/>
              <a:t>What is the general purpose of each lab?</a:t>
            </a:r>
          </a:p>
          <a:p>
            <a:endParaRPr lang="en-US" dirty="0"/>
          </a:p>
          <a:p>
            <a:r>
              <a:rPr lang="en-US" dirty="0" smtClean="0"/>
              <a:t>2. Physically separate your Laboratory Activities in your categories and fill in the “</a:t>
            </a:r>
            <a:r>
              <a:rPr lang="en-US" i="1" dirty="0" smtClean="0"/>
              <a:t>Types of Science Labs</a:t>
            </a:r>
            <a:r>
              <a:rPr lang="en-US" dirty="0" smtClean="0"/>
              <a:t>” Template.</a:t>
            </a:r>
            <a:endParaRPr lang="en-US" dirty="0"/>
          </a:p>
        </p:txBody>
      </p:sp>
    </p:spTree>
    <p:extLst>
      <p:ext uri="{BB962C8B-B14F-4D97-AF65-F5344CB8AC3E}">
        <p14:creationId xmlns:p14="http://schemas.microsoft.com/office/powerpoint/2010/main" val="3010784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Types of Science Labs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8165321"/>
              </p:ext>
            </p:extLst>
          </p:nvPr>
        </p:nvGraphicFramePr>
        <p:xfrm>
          <a:off x="228600" y="990600"/>
          <a:ext cx="8686800" cy="5638800"/>
        </p:xfrm>
        <a:graphic>
          <a:graphicData uri="http://schemas.openxmlformats.org/drawingml/2006/table">
            <a:tbl>
              <a:tblPr firstRow="1" bandRow="1">
                <a:tableStyleId>{5940675A-B579-460E-94D1-54222C63F5DA}</a:tableStyleId>
              </a:tblPr>
              <a:tblGrid>
                <a:gridCol w="2895600"/>
                <a:gridCol w="2895600"/>
                <a:gridCol w="2895600"/>
              </a:tblGrid>
              <a:tr h="495943">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r h="2323457">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495943">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r h="2323457">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68861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dirty="0" smtClean="0"/>
              <a:t>Types of Science Labs</a:t>
            </a:r>
            <a:endParaRPr lang="en-US" b="1" dirty="0"/>
          </a:p>
        </p:txBody>
      </p:sp>
      <p:sp>
        <p:nvSpPr>
          <p:cNvPr id="3" name="Content Placeholder 2"/>
          <p:cNvSpPr>
            <a:spLocks noGrp="1"/>
          </p:cNvSpPr>
          <p:nvPr>
            <p:ph idx="1"/>
          </p:nvPr>
        </p:nvSpPr>
        <p:spPr>
          <a:xfrm>
            <a:off x="228600" y="1143000"/>
            <a:ext cx="5029200" cy="5211763"/>
          </a:xfrm>
        </p:spPr>
        <p:txBody>
          <a:bodyPr>
            <a:normAutofit fontScale="92500" lnSpcReduction="10000"/>
          </a:bodyPr>
          <a:lstStyle/>
          <a:p>
            <a:r>
              <a:rPr lang="en-US" dirty="0" smtClean="0"/>
              <a:t>1. Skill (Learn or Practice)</a:t>
            </a:r>
          </a:p>
          <a:p>
            <a:endParaRPr lang="en-US" dirty="0" smtClean="0"/>
          </a:p>
          <a:p>
            <a:r>
              <a:rPr lang="en-US" dirty="0" smtClean="0"/>
              <a:t>2. Observe a Process/Effect</a:t>
            </a:r>
          </a:p>
          <a:p>
            <a:endParaRPr lang="en-US" dirty="0" smtClean="0"/>
          </a:p>
          <a:p>
            <a:r>
              <a:rPr lang="en-US" dirty="0" smtClean="0"/>
              <a:t>3. Models and Simulations</a:t>
            </a:r>
          </a:p>
          <a:p>
            <a:endParaRPr lang="en-US" dirty="0" smtClean="0"/>
          </a:p>
          <a:p>
            <a:r>
              <a:rPr lang="en-US" dirty="0" smtClean="0"/>
              <a:t>4. Confirm a Known Value</a:t>
            </a:r>
          </a:p>
          <a:p>
            <a:endParaRPr lang="en-US" dirty="0" smtClean="0"/>
          </a:p>
          <a:p>
            <a:r>
              <a:rPr lang="en-US" dirty="0" smtClean="0"/>
              <a:t>5. Relationship: </a:t>
            </a:r>
          </a:p>
          <a:p>
            <a:pPr marL="0" indent="0">
              <a:buNone/>
            </a:pPr>
            <a:r>
              <a:rPr lang="en-US" dirty="0"/>
              <a:t> </a:t>
            </a:r>
            <a:r>
              <a:rPr lang="en-US" dirty="0" smtClean="0"/>
              <a:t>            </a:t>
            </a:r>
            <a:r>
              <a:rPr lang="en-US" i="1" dirty="0" smtClean="0"/>
              <a:t>The Effect of X on Y</a:t>
            </a:r>
            <a:endParaRPr lang="en-US" i="1" dirty="0"/>
          </a:p>
        </p:txBody>
      </p:sp>
      <p:pic>
        <p:nvPicPr>
          <p:cNvPr id="6146" name="Picture 2" descr="http://www.icpfolsom.com/images/ICPColl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117" y="990600"/>
            <a:ext cx="346801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ghshm.com/images/SciL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05200"/>
            <a:ext cx="34671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750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3733800" cy="792162"/>
          </a:xfrm>
        </p:spPr>
        <p:txBody>
          <a:bodyPr/>
          <a:lstStyle/>
          <a:p>
            <a:r>
              <a:rPr lang="en-US" b="1" dirty="0" smtClean="0"/>
              <a:t>1. Skill Labs</a:t>
            </a:r>
            <a:endParaRPr lang="en-US" b="1" dirty="0"/>
          </a:p>
        </p:txBody>
      </p:sp>
      <p:sp>
        <p:nvSpPr>
          <p:cNvPr id="3" name="Content Placeholder 2"/>
          <p:cNvSpPr>
            <a:spLocks noGrp="1"/>
          </p:cNvSpPr>
          <p:nvPr>
            <p:ph idx="1"/>
          </p:nvPr>
        </p:nvSpPr>
        <p:spPr>
          <a:xfrm>
            <a:off x="381000" y="914400"/>
            <a:ext cx="8229600" cy="5715000"/>
          </a:xfrm>
        </p:spPr>
        <p:txBody>
          <a:bodyPr>
            <a:normAutofit lnSpcReduction="10000"/>
          </a:bodyPr>
          <a:lstStyle/>
          <a:p>
            <a:r>
              <a:rPr lang="en-US" dirty="0" smtClean="0"/>
              <a:t>Safety</a:t>
            </a:r>
          </a:p>
          <a:p>
            <a:r>
              <a:rPr lang="en-US" dirty="0" smtClean="0"/>
              <a:t>Measurement</a:t>
            </a:r>
          </a:p>
          <a:p>
            <a:r>
              <a:rPr lang="en-US" dirty="0" smtClean="0"/>
              <a:t>Microscope</a:t>
            </a:r>
          </a:p>
          <a:p>
            <a:r>
              <a:rPr lang="en-US" dirty="0" smtClean="0"/>
              <a:t>ESRT</a:t>
            </a:r>
          </a:p>
          <a:p>
            <a:r>
              <a:rPr lang="en-US" dirty="0" smtClean="0"/>
              <a:t>Density</a:t>
            </a:r>
          </a:p>
          <a:p>
            <a:r>
              <a:rPr lang="en-US" dirty="0" smtClean="0"/>
              <a:t>Graphing</a:t>
            </a:r>
          </a:p>
          <a:p>
            <a:r>
              <a:rPr lang="en-US" dirty="0" smtClean="0"/>
              <a:t>Slides Preparation/Staining</a:t>
            </a:r>
          </a:p>
          <a:p>
            <a:r>
              <a:rPr lang="en-US" dirty="0" smtClean="0"/>
              <a:t>Bunsen Burner</a:t>
            </a:r>
          </a:p>
          <a:p>
            <a:r>
              <a:rPr lang="en-US" dirty="0" smtClean="0"/>
              <a:t>Mineral Identification</a:t>
            </a:r>
          </a:p>
          <a:p>
            <a:r>
              <a:rPr lang="en-US" dirty="0" smtClean="0"/>
              <a:t>Station Models</a:t>
            </a:r>
          </a:p>
        </p:txBody>
      </p:sp>
      <p:pic>
        <p:nvPicPr>
          <p:cNvPr id="1026" name="Picture 2" descr="https://cdn.brainpop.com/topics/mineralidentification/screensho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599"/>
            <a:ext cx="3962400" cy="2975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site-fusion.co.uk/webfusion126043/image/bunsen-burner-flame-sequ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5052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804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2. Observe a Process/Effect</a:t>
            </a:r>
            <a:endParaRPr lang="en-US" b="1" dirty="0"/>
          </a:p>
        </p:txBody>
      </p:sp>
      <p:sp>
        <p:nvSpPr>
          <p:cNvPr id="3" name="Content Placeholder 2"/>
          <p:cNvSpPr>
            <a:spLocks noGrp="1"/>
          </p:cNvSpPr>
          <p:nvPr>
            <p:ph idx="1"/>
          </p:nvPr>
        </p:nvSpPr>
        <p:spPr>
          <a:xfrm>
            <a:off x="457200" y="914400"/>
            <a:ext cx="8229600" cy="5486400"/>
          </a:xfrm>
        </p:spPr>
        <p:txBody>
          <a:bodyPr/>
          <a:lstStyle/>
          <a:p>
            <a:r>
              <a:rPr lang="en-US" dirty="0" smtClean="0"/>
              <a:t>Plasmolysis</a:t>
            </a:r>
          </a:p>
          <a:p>
            <a:r>
              <a:rPr lang="en-US" dirty="0" smtClean="0"/>
              <a:t>Budding Yeast</a:t>
            </a:r>
          </a:p>
          <a:p>
            <a:r>
              <a:rPr lang="en-US" dirty="0" smtClean="0"/>
              <a:t>Mitosis</a:t>
            </a:r>
          </a:p>
          <a:p>
            <a:r>
              <a:rPr lang="en-US" dirty="0" smtClean="0"/>
              <a:t>Weathering</a:t>
            </a:r>
          </a:p>
          <a:p>
            <a:r>
              <a:rPr lang="en-US" dirty="0" smtClean="0"/>
              <a:t>Flame Test</a:t>
            </a:r>
          </a:p>
          <a:p>
            <a:r>
              <a:rPr lang="en-US" dirty="0" smtClean="0"/>
              <a:t>pH</a:t>
            </a:r>
          </a:p>
          <a:p>
            <a:r>
              <a:rPr lang="en-US" dirty="0" smtClean="0"/>
              <a:t>Visible Spectrum</a:t>
            </a:r>
          </a:p>
          <a:p>
            <a:r>
              <a:rPr lang="en-US" dirty="0" smtClean="0"/>
              <a:t>Relative Humidity/</a:t>
            </a:r>
          </a:p>
          <a:p>
            <a:pPr marL="457200" lvl="1" indent="0">
              <a:buNone/>
            </a:pPr>
            <a:r>
              <a:rPr lang="en-US" sz="3200" dirty="0" err="1" smtClean="0"/>
              <a:t>Dewpoint</a:t>
            </a:r>
            <a:endParaRPr lang="en-US" sz="3200" dirty="0" smtClean="0"/>
          </a:p>
        </p:txBody>
      </p:sp>
      <p:pic>
        <p:nvPicPr>
          <p:cNvPr id="3074" name="Picture 2" descr="http://www.microbehunter.com/wp/wp-content/uploads/2009/onion_plasmolysi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152900" y="2247900"/>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415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19550" cy="1020762"/>
          </a:xfrm>
        </p:spPr>
        <p:txBody>
          <a:bodyPr>
            <a:normAutofit fontScale="90000"/>
          </a:bodyPr>
          <a:lstStyle/>
          <a:p>
            <a:r>
              <a:rPr lang="en-US" b="1" dirty="0" smtClean="0"/>
              <a:t>3. Models and Simulations</a:t>
            </a:r>
            <a:endParaRPr lang="en-US" b="1" dirty="0"/>
          </a:p>
        </p:txBody>
      </p:sp>
      <p:sp>
        <p:nvSpPr>
          <p:cNvPr id="3" name="Content Placeholder 2"/>
          <p:cNvSpPr>
            <a:spLocks noGrp="1"/>
          </p:cNvSpPr>
          <p:nvPr>
            <p:ph idx="1"/>
          </p:nvPr>
        </p:nvSpPr>
        <p:spPr>
          <a:xfrm>
            <a:off x="457200" y="1447800"/>
            <a:ext cx="8229600" cy="4678363"/>
          </a:xfrm>
        </p:spPr>
        <p:txBody>
          <a:bodyPr/>
          <a:lstStyle/>
          <a:p>
            <a:r>
              <a:rPr lang="en-US" dirty="0" smtClean="0"/>
              <a:t>Molecular Models</a:t>
            </a:r>
          </a:p>
          <a:p>
            <a:r>
              <a:rPr lang="en-US" dirty="0" smtClean="0"/>
              <a:t>Half-Life Simulation</a:t>
            </a:r>
          </a:p>
          <a:p>
            <a:r>
              <a:rPr lang="en-US" dirty="0" smtClean="0"/>
              <a:t>Lincoln Index</a:t>
            </a:r>
          </a:p>
          <a:p>
            <a:r>
              <a:rPr lang="en-US" dirty="0" smtClean="0"/>
              <a:t>Gel Electrophoresis</a:t>
            </a:r>
          </a:p>
          <a:p>
            <a:r>
              <a:rPr lang="en-US" dirty="0" smtClean="0"/>
              <a:t>HIV and AIDS</a:t>
            </a:r>
          </a:p>
          <a:p>
            <a:endParaRPr lang="en-US" dirty="0" smtClean="0"/>
          </a:p>
        </p:txBody>
      </p:sp>
      <p:pic>
        <p:nvPicPr>
          <p:cNvPr id="4098" name="Picture 2" descr="https://www.enasco.com/prod/images/products/8F/VC138687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837" y="3595115"/>
            <a:ext cx="3352800" cy="30342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incoln 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563" y="381000"/>
            <a:ext cx="4583936"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phschool.com/science/biology_place/labbench/lab6/images/3frag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461851"/>
            <a:ext cx="3101411" cy="222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32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Workshop Objectives</a:t>
            </a:r>
            <a:endParaRPr lang="en-US" b="1" dirty="0"/>
          </a:p>
        </p:txBody>
      </p:sp>
      <p:sp>
        <p:nvSpPr>
          <p:cNvPr id="3" name="Content Placeholder 2"/>
          <p:cNvSpPr>
            <a:spLocks noGrp="1"/>
          </p:cNvSpPr>
          <p:nvPr>
            <p:ph idx="1"/>
          </p:nvPr>
        </p:nvSpPr>
        <p:spPr/>
        <p:txBody>
          <a:bodyPr>
            <a:normAutofit lnSpcReduction="10000"/>
          </a:bodyPr>
          <a:lstStyle/>
          <a:p>
            <a:r>
              <a:rPr lang="en-US" dirty="0" smtClean="0"/>
              <a:t>1. Define/Describe a Performance Task for a Science Course</a:t>
            </a:r>
          </a:p>
          <a:p>
            <a:endParaRPr lang="en-US" dirty="0" smtClean="0"/>
          </a:p>
          <a:p>
            <a:r>
              <a:rPr lang="en-US" dirty="0" smtClean="0"/>
              <a:t>2. Describe how Laboratory Experiences can be modified to become Performance Tasks</a:t>
            </a:r>
          </a:p>
          <a:p>
            <a:endParaRPr lang="en-US" dirty="0"/>
          </a:p>
          <a:p>
            <a:r>
              <a:rPr lang="en-US" dirty="0" smtClean="0"/>
              <a:t>3. </a:t>
            </a:r>
            <a:r>
              <a:rPr lang="en-US" dirty="0"/>
              <a:t>Introduce the </a:t>
            </a:r>
            <a:r>
              <a:rPr lang="en-US" dirty="0" err="1"/>
              <a:t>Scaffolded</a:t>
            </a:r>
            <a:r>
              <a:rPr lang="en-US" dirty="0"/>
              <a:t> Writing </a:t>
            </a:r>
            <a:r>
              <a:rPr lang="en-US" dirty="0" smtClean="0"/>
              <a:t>Worksheet as strategy to support Laboratory Experiences and/or create Performance Tasks</a:t>
            </a:r>
            <a:endParaRPr lang="en-US" dirty="0"/>
          </a:p>
          <a:p>
            <a:endParaRPr lang="en-US" dirty="0"/>
          </a:p>
        </p:txBody>
      </p:sp>
    </p:spTree>
    <p:extLst>
      <p:ext uri="{BB962C8B-B14F-4D97-AF65-F5344CB8AC3E}">
        <p14:creationId xmlns:p14="http://schemas.microsoft.com/office/powerpoint/2010/main" val="1944762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868362"/>
          </a:xfrm>
        </p:spPr>
        <p:txBody>
          <a:bodyPr>
            <a:normAutofit/>
          </a:bodyPr>
          <a:lstStyle/>
          <a:p>
            <a:r>
              <a:rPr lang="en-US" sz="3600" b="1" dirty="0" smtClean="0"/>
              <a:t>4. Confirm a Known Values</a:t>
            </a:r>
            <a:endParaRPr lang="en-US" sz="3600" b="1" dirty="0"/>
          </a:p>
        </p:txBody>
      </p:sp>
      <p:sp>
        <p:nvSpPr>
          <p:cNvPr id="3" name="Content Placeholder 2"/>
          <p:cNvSpPr>
            <a:spLocks noGrp="1"/>
          </p:cNvSpPr>
          <p:nvPr>
            <p:ph idx="1"/>
          </p:nvPr>
        </p:nvSpPr>
        <p:spPr>
          <a:xfrm>
            <a:off x="152400" y="1066800"/>
            <a:ext cx="4953000" cy="5486400"/>
          </a:xfrm>
        </p:spPr>
        <p:txBody>
          <a:bodyPr/>
          <a:lstStyle/>
          <a:p>
            <a:r>
              <a:rPr lang="en-US" dirty="0" smtClean="0"/>
              <a:t>Speed of Sound</a:t>
            </a:r>
          </a:p>
          <a:p>
            <a:r>
              <a:rPr lang="en-US" dirty="0" smtClean="0"/>
              <a:t>Series and Parallel Circuits</a:t>
            </a:r>
          </a:p>
          <a:p>
            <a:r>
              <a:rPr lang="en-US" dirty="0" smtClean="0"/>
              <a:t>Diameter of a Cell</a:t>
            </a:r>
          </a:p>
          <a:p>
            <a:r>
              <a:rPr lang="en-US" dirty="0" smtClean="0"/>
              <a:t>Size of a Molecule</a:t>
            </a:r>
          </a:p>
          <a:p>
            <a:r>
              <a:rPr lang="en-US" dirty="0" smtClean="0"/>
              <a:t>Mitotic Index</a:t>
            </a:r>
          </a:p>
          <a:p>
            <a:r>
              <a:rPr lang="en-US" dirty="0" smtClean="0"/>
              <a:t>Reaction Time</a:t>
            </a:r>
          </a:p>
          <a:p>
            <a:r>
              <a:rPr lang="en-US" dirty="0" smtClean="0"/>
              <a:t>Density of Metals</a:t>
            </a:r>
          </a:p>
          <a:p>
            <a:r>
              <a:rPr lang="en-US" dirty="0" smtClean="0"/>
              <a:t>Earthquake Epicenter</a:t>
            </a:r>
          </a:p>
          <a:p>
            <a:r>
              <a:rPr lang="en-US" dirty="0" smtClean="0"/>
              <a:t>Genetic Corn</a:t>
            </a:r>
          </a:p>
          <a:p>
            <a:endParaRPr lang="en-US" dirty="0"/>
          </a:p>
        </p:txBody>
      </p:sp>
      <p:pic>
        <p:nvPicPr>
          <p:cNvPr id="2050" name="Picture 2" descr="http://gealgerobophysiculus.files.wordpress.com/2013/05/screen-shot-2013-05-16-at-3-43-30-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343" y="304800"/>
            <a:ext cx="166035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uffieldfoundation.org/sites/default/files/images/Estimating%20the%20size%20of%20a%20molecule%20using%20an%20oil%20film4_20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697" y="3962400"/>
            <a:ext cx="34544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202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84" y="160338"/>
            <a:ext cx="5029200" cy="792162"/>
          </a:xfrm>
        </p:spPr>
        <p:txBody>
          <a:bodyPr/>
          <a:lstStyle/>
          <a:p>
            <a:r>
              <a:rPr lang="en-US" b="1" dirty="0" smtClean="0"/>
              <a:t>5. Relationships</a:t>
            </a:r>
            <a:endParaRPr lang="en-US" b="1" dirty="0"/>
          </a:p>
        </p:txBody>
      </p:sp>
      <p:sp>
        <p:nvSpPr>
          <p:cNvPr id="3" name="Content Placeholder 2"/>
          <p:cNvSpPr>
            <a:spLocks noGrp="1"/>
          </p:cNvSpPr>
          <p:nvPr>
            <p:ph idx="1"/>
          </p:nvPr>
        </p:nvSpPr>
        <p:spPr>
          <a:xfrm>
            <a:off x="457200" y="1066800"/>
            <a:ext cx="8229600" cy="5059363"/>
          </a:xfrm>
        </p:spPr>
        <p:txBody>
          <a:bodyPr/>
          <a:lstStyle/>
          <a:p>
            <a:r>
              <a:rPr lang="en-US" dirty="0" smtClean="0"/>
              <a:t>Hooke’s Law</a:t>
            </a:r>
          </a:p>
          <a:p>
            <a:r>
              <a:rPr lang="en-US" dirty="0" smtClean="0"/>
              <a:t>Simple Pendulum</a:t>
            </a:r>
          </a:p>
          <a:p>
            <a:r>
              <a:rPr lang="en-US" dirty="0" smtClean="0"/>
              <a:t>Momentum (mass x velocity)</a:t>
            </a:r>
          </a:p>
          <a:p>
            <a:r>
              <a:rPr lang="en-US" dirty="0" smtClean="0"/>
              <a:t>Permeability</a:t>
            </a:r>
          </a:p>
          <a:p>
            <a:r>
              <a:rPr lang="en-US" dirty="0" smtClean="0"/>
              <a:t>Pulse Rate and Exercise</a:t>
            </a:r>
          </a:p>
          <a:p>
            <a:endParaRPr lang="en-US" dirty="0" smtClean="0"/>
          </a:p>
          <a:p>
            <a:endParaRPr lang="en-US" dirty="0"/>
          </a:p>
        </p:txBody>
      </p:sp>
      <p:sp>
        <p:nvSpPr>
          <p:cNvPr id="4" name="AutoShape 2" descr="data:image/jpeg;base64,/9j/4AAQSkZJRgABAQAAAQABAAD/2wCEAAkGBxISEhMRERMVFBMXFRUYFhQXGB8YHBkgGhgdGBwaFxceHi0gGxslHRQZIjEhJSktLi4uGCAzODMtNygtLisBCgoKDg0OGhAQGDckIB8xNiwsLCw1LDcsLCwsNywsLCwsLDQ3LCwsLCwsLCw3Kys0KzQsNysrLCwsLC40LCw3K//AABEIAOUA3AMBIgACEQEDEQH/xAAcAAEAAgMBAQEAAAAAAAAAAAAABQYDBAcCAQj/xABOEAABAwIDBAUIAwwIBQUAAAABAAIDBBEFEiEGEzFBIjJRYXEHFCOBkZKh0kJSsRU0U2JygpOisrPR0yQzNXODwcLhJVRjlKMWF0V0pP/EABkBAQADAQEAAAAAAAAAAAAAAAACAwQBBf/EACIRAQACAgMAAgIDAAAAAAAAAAABAgMRBBIxBSEysRNBUf/aAAwDAQACEQMRAD8A7iiIgIiICIiCi1PlCLKqakdTFr4n5buk6wIBa4DLwLSD61LwbSlwvux73+yrPlZwYtdDiUY1jtFPbmxx6Dj+S91vCQnkvuDy5mA9yCx1O1BYL7sH87/Zauz+2hqqnzdtORo5znh9w0DmRl7SB61XdoajIwnuVh8mmC7mnNQ8ekns7wZ9Aeu5d+cOxBcEREBfH3sbWvbS/D1r6iDm+G+UWeR745KdkUjHuY9hcXWLTY66X4cbKxRbQykXys9h/iqf5R8J82rY65g9HUWjl7BI1vRd+c1ttebB2qVw992goJGu2rljF8sZ9R/is2xm081a6XNC1kcdhvA46uPBoaR2anXS47VS9qJyBlaCXOIAA4knQADtXSNlsHFJTRw6ZrZpD2vOrj4ch3AIJZERAWljNVJFBLLDFvpGMc5sWbLnIF8odY2J5acVuog59gXlFdUtDxExoIvbMXfGwU+3aB5F8jfiue4zhfmGJPY0WgqLzRdgJPpGDwcb9we0clZ4HdFBtYltm+IE7th9ZCldj8dkrYnTPhETcxa0h2bPbiR0RYA6c+BXOsZjfPNHTR9eRwaO7tJ7gLk9wK61hlCyCKOGMWYxoaPVzPeeJ8UGyiIgIiICIiAiIgwV1IyaN8MjQ5j2ua5p5hwsftXPsY2flw2lMsVQJAx0TcskVyQ6RsZu5rwL2dfgvmI+V6njlfCKeXM1zmkPuw9E2vlynTReK7bWOtp3sfTzBnRe4ta19hG4Sc5Gk9TkEG7hWyrq2CmqKicFskcUro2R5es0PLcxedNbXsr8BbQKsbNY/SsoqQGVrQIImi4I6rA0jUciCFLU+PUsjgxlRE5xNg0PFz3Ac0EkiIgIixVU4jY+R18rGucbC5s0XNgNSdOCDVxzCY6uB9PNfI+2o0IIIc1zTbQggEeC55tpRSYbHAYKiRwkkewiRsZsBDJICLMGt4x8Vlb5YqeQ+ggkeO0m3wAI+K87QY06ugbnpXAMddrs0OVrnsdEMxdNcN9Lxy8kFpotjImTsqHzSyuYbta/IG3toSGsFyOI14qzLCyqjdq17SO5wKzAoCIiAiLQx3GIaOB9TUOyxMtc2vxIaAB2kkD1oNXabZyKuYxsjnsdG8PY9lswNiCNQQWkEgi3ZzAVNxaklp6ylo2zksmaSXFjczbPa3TS3B3NblJ5SxUG1JSTTDt4f5W+KyyGoqKuklkoZoy11t4RHla24eS4iUuHVsNNboJnBNk46eY1BkfLIWlozhoDQTqWgNGpta9+F+1WFEQEREBERAREQEREH5u2hxQPqpg3EJpbSyDJNFZzbOIsOk7QcOq3hwCsezk53Uh84rBZrjmiZJZlh1iA2xtxt3KB2nxTeVEo+6LagCR/Rkiy5bOItq42tw6o4clN7MElptM/hwhgLrd5y0T7j1oPU07ZYIn72qrLg+llL4GPsSOiN421rW0PJbGyNIfPKe1DT2EgO8fVZ3NtrmYw1LyXDiOgeXDiNGSr3kbSaqSsN3AuZC6KO45ACJtiARfpH1Lf2Uoc1ZTuFFnyvBL3VDhu7a592ZiHWtcDIdezig7MiIgLFVvc1j3MbneGuLWXtmIGjbnhc6XWVYqpjix4jdkeWuDXEXykjQkc7HWyDhmK4rWSPd5xhMULr6udSk/+XI6/jdbNLNTiF5lkpw2wzw55nX1FrQCdt7HXRvJfa/DcZY8ievhkGukdSGn3JLAeCkcONQyNxy1j5ACWhr4gxx5AytOg77FB9qaSmlDC+vjY3K3KGQPfYW0FzM+2nJTexGFUkdTnir5JpMjvQ2EbSDa5yZbuI8e9QNfW01mOraefeFoztfWk5TzAyu1HfYeCltgcSwt9VkpKVzJsjvS5jLYaXBeXEtvp48EHSUREBRu0dXTRU0r6zJ5va0geMzSHENALba3JAspJRu0UlK2nlNbk83sBIJBdpuQACOZva3O9kHKBLg0zj5lRVRP/AEDJlHgxpc0exSr8InkaxsQxKMMcHtG7hadORcTGSO52ncov/geYijbVg9kDnOA8GOLre6pSWlllibHBNiEdnBwd5s4HTkXtZHmGvAmyDZfh+Ml14zM0ct5LG39WMuAVo2QpMRZvPP5Y3g5d21hzEcblz8jeOmljw4qqSDGi70QncO126jHuulcQrVsezEhvPugYy3o7sAgvHHNmLWhtuHaeKCyIiICIiAiIgIiIPzvtVWulml/ptHUjeP68RYRZxFupYkcL35Lc2XrWMB39RQxt5BrWX9ZfA5a205dJUTOMmGT+kfZzYsr7ZjoXbnU9+c+K9YK97GkD7mx90hYb+N5R9iDPV1jcri6qp5Gh5sKWJrQAbWDyIB0+/wANFJbG0mergd5pUShsjTvC9zGx2+mRlaHW425qvYtPIAGmTCQy98sGW/Zc2BF/apfYeivWUzzTVL7SNIkjJEbPxnEU7Rl7RnF+Gt7EO6IiIC18RawxSiR2WMseHuvls3KcxzcrC+vJbCwVrw2ORxYXgMcSwDMXAA9EN5k8Ld6D8/VuC4U24gxSoI5ZmB3xzM+xTOC08GTLH5pO+xG8fTSOeNNDlayRpPPUqExLH8HcXNGF7k8xvJIjx+oMoGqmKN0EkLbQ1DYtLHMyRvd0nskI9oQTFJJWwsayOnbM4Xu9mHmMHW40MbQLCw07FZtj8RxR8uSrpmxwZSd5lEZB5ANEjifYPHkqZidC4iO1XHTMuMglqzBf82OFgd8Vatg8MqWymR2Ix1EYa7NCyZ0+p4HO93Rt3DuQX1ERAUbtFDSvp5G1oYacgbwSdXiLeu9rW1vayklG7RUVNNTSxVgaacj0mc5QLEEHNcWIIBBB4oOTzUeAxvBpaiqicD0dy8kDu9ILkdymJ55JITFTV1SL2s8U0znixv14xblYqKkwXBad4fS4hUQObw3brjwLnNuR4uU3T40coEOIxy24Z2SOd6zFOb+6gwMrMaFhHv5LADNuN2DYcTvnX1Vs2LkxIiT7oMa0dHdm7M5OubMI+iBwtz4qmTY5jRkBic9zBxbHSSODvz5GggK57FVuIyCTz+ERgZcjrBrnXve7A51gNONuKCzoiICIiAiIgIiIOAbRU7nTSnd4TJ6R5vEGhxu48Tuut29LjfVY8Ep3tBApaX86pAB9XnTP2Vm2goXGea9FhrvSP6UMzG36R6w3gObt043WPCMKd0rYZmHdUPDT4ZX2QamN0rxxpsMi/JkDye8+kepPYGmYKyncYpQ7OLOprZP8Q7kER9vS4dvBReMYU9n/AMXBB3uqC+/iDIVJ+T6ZjaunYXyMdvG+jpg0tPdJZxO77TbhfhxQd6REQFiqi/I/dhpkyuyB2jS62gcRqBe11lWKrjLmPaHlhLXAPHFtxbML6XHH1IOR4jiG0ZuJaMEfiCOQHw4my0HzT5b1NJDe2rX0kmcfYzt4FfK/ZuoBP/G4Jj2uLr+uxetmlw6tYwbutDjbgKktYe8NLY3D3kGnVeY9AvbM0nlTUbBbxc4kD2lWnyfwYYKkGCWpdUZXhrZwGC30srWtDSbdqquJ4mWZRNBTzSaZzLVvf45Wtmf7CrZ5OcUjfOWMwyOAljj5xE1xFh9F0joxx00Dj4c0HSUREBRu0OGU9TTyQ1QBhcBnu7LbKQ4HNcWsQDfuUko3aLCIaunkp6i+6eBmLXZCMpDgQ7lYtB7NEHLDslhNO8SU2JyRubw6so8C5rQSPEqdhxsxts3EqWSw0zuLD6x5ybe6oN2wFBA9r4MUAc29hI1k/HkctlY6erlgYN3VUbrcydzf1OJAQQlTtfiu8G6LJIxxEUEk2bwcGi3xVz2HxWvnbJ59T7rLlyPyGLPe9xu3Oc4W01NuKpVXt9iIlDYnUj2DrBt5yfDdgW+Kuuw+P1dW2Q1VMYcuXK/I+Nr73uGsk6Wlhrw1QWlERAREQEREBERBwLHMLInmvhlOPSP1jrA2/SOuTzoWvxtkbx4BYaHBhxOF1DvyJjI39VkhHvLqNT5MMNe5z93K0ucXHJPK0XJubDPYangNFBbUeT+ipaaSeM1JLTGMu9zdaRrDbOCAbOOpQc+xnBAzUYRLFfnJO4X9RDVJ+TyqMdZTROllpgZABDGd41/4rvTGzTz9Gbcbi1xJx+TU1MUc0Eb8sjGPBnqtbOaHC4jhFjY8Lqe2N8ntXRzMkFQyKMOu+ON8soeObbPs1t+3KUHTEREBa2JGPcy77+q3b95x6uU5uGvC/BbKxVUhax7mtL3BriGAgFxAuGgnQX4a9qDgdTFs66+5krGj8WRpHq3mYrKKXCgGATyMdboPfCc5/OjjaHfFb2JbQkk73Z9rTzz0hJ4/XAAKwy47TCNofh2VpHVjn3QHjHfMPYUG0xtfZooamV7AetG1rSe5zppD8AFc9i2YwJb1rrwEO/rDFnvyyCEcO3MVzHEI6CURukkjgZcZI5JZ57HujYzT1j7Vd/JlhlMycvgxBkxyuvBG1zAb8XOD3Eut3AaoOnIiICjdo8GjrKaSmlc9rHgXcx2VwsQ4EHhxA0IspJRm0eDtrKaSmdJJGHgdOM2cLODtO7SxB4gkIOXS+TOnheCzE4yWnqTtbJfuIDwP1VYqWglhYN22jdb6Qbur/wD53Ae1V+byVuheHDEY3AfQmblv3Gz7fD1KapNnXxAEU1FLp1m5Tf20pP6yCMxLyhV0Eoja2jyDrXeXnwbly/YrjsNtNPWtk31OYsmWzxmyPve4aXtBJFuVxqqliG3FTSStY2jpWMHWOYNI7ha2v5qtuwu1zsQbJmg3RZl6TXF8br30a8tbdwtqBfiEFqREQEREBFiqnvaxxjbneBo0uy3PZmsbKAw7HauaNsrKJuV17XqADoSOGTuQWRFCfdCu/wCSZ/3A+RasOP1bpZIBRNzxtjc7+kC1pM2Wxyf9M/BBZVXPKH/Z83jD++Ytj7oV3/JM/wC4HyKO2gbXVMD4PM2DMWG5qB9F7X8mfioJXY/7wov/AKtP+6apdVfA318FNBA6jY4xQxxlwqAASxgaSBk4GysNFI9zAZGCN5vdgdntr9awvpr60GdERAWKpDyx4jID8rshcLgG2hI5i9llWGta0xyBzixpY4F4OUtBBu4O5Ecb8kHL6uk2laTmmp3d7JQ34FjVhfU441g6j3c2u3Un62/PxCjKjZihucmNSH8qMSfrNtdZ/uIN3aPF7EDjvHRfqmbT2BBH4lUyAg1dNOZSdRCIomjvLzFqrP5OavD3VeWOnqI6rI/K6aUSDKOtlDX2adeJaONr62NRrI5o8rGSUtY6+r5B5ySOwNDT9qvXk4r6wymOSiiihLSd7HTupgLcAcx9JfuA7UHRUREBRm0mFGrppKcTPgLwLSx9ZtiD6wbWI5glSajdo8OkqaaSCKd1PI8DLMwXLbEHhcXBtY6jQnVBy+TyU1cbg4V0cgHKTNFfxLSVL0uz74wA6nppiONpxID6nsB+KiJPJhiYcHeeRTDnmL4yfWGut7VKxYJPCAHxGQjiPO3PB8A6eP4oNGt2ndRyNY3CqZo+k4bthHuk3PsVz2I2wbiAkAiMTo8uYBwe3W9gHgAX04eCpFfjkVNI0HBoX3OsjjGSO+4MhJ9au+xO1kNc17I4XQOjy5ozlIAde1iw25HTRBaEREBERAUJsX95QeDv23KbUJsX95QeDv23IJtQWG/2hW/3NH9s6x0sz3Vjhmm83dG18XRcBnaXNlDiR0WWMVmm1zmNuCyYb/aFb/c0f2zoJ1ERAREQEREBa+IOaIpDI3OwMcXMDc2YWN2hv0rjS3NbCIOCVWM7Nk2FCWns3jo/1Wu0W2ZMFdELw1DGW0LQ6T2Oc1dtkha7rNB8QCqR5SnQ00MEgpoH5qgNc1zWi4EMsnWyO5xDlrwQc0ljgcweY1FTBCHC7nSR0oJ7M7iHO9q6D5OaGubIXyVjZoMpuzzjzl1zw1tlYBrwPdbsxYp5NjUEEto4bfUiL7fsKV2Q8nsdDN5wJS9+VzbMY2JnS4kgXLjpzdbu4ILoiIgKN2joZp6eSKnnNPK4DLKBmy2cCdLjiARcG4upJRu0VNUS08kdJKIZyBkkc3MBqCbjvFxfle6Dl8+wGNZgXVUczbm53j2u9WZhF/WpWHBq6Frc7al4HWAqLD1FtTH+yo2bZXaDMM9QyVvPJM6/qDwApCkwzEYrbxtW7tDNyPY5j7n2BBH4jitLA9omwl81zYvkfvLd5DnSX9vrV22G2jpapr46eA0xjsXQlrG2DrgEbskfRPYVSsVxCkhkaarDayUuNi975HAd5Djlt7VddhcYoZ2PZRweblti+IxiM63AcQ3jwPegtKIiAtSbE4GSsgfLG2Z4JZEXgPcBfVrb3PA8Ow9i21XKzEaWaYRmWMCB5lfrrmjHFx+i1t9XG2oDe0ILGoTYv7yg8HftuWPZqple+dsssjjFI9ga5jWAsdlljebNBLsjw24IHRN25gSsmxf3lB4O/bcgm1S8B2kp5cWradjnGURwtLCxwy7l0oeSSLWBkZYg65xa6uiqVBgU8NZU1zIKfe1DImu9O/Tdgi49B9IZb/kBBbUUXvq38DTfp3/yE31b+Bpv07/5CCURRe+rfwNN+nf/ACE31b+Bpv07/wCQglEUXvq38DTfp3/yE31b+Bpv07/5CCURV3GsempIXTzwxkZmNaI5S4kuNtc0bbAetRUO3Tn9WIDxJVOTPTH9WlKtJt4u6oflgP8ARafS96k69n9GnN/hb1rM7aercegIAOwtcT7Q8fYtXGKaur4hE7cAAucC0OGpjewXu46dO/qVUc3DP9/tKcVv8dARVd9TirW3cKPvsJPnUedqaxh9I2Aj8Vr/ALS9SnmYY9n9uRjtPi8IqL/7g2exjoL5nsZcO4ZnBt9R3q9K3HlrkjdXLVmvoo3aKKpfTyNonsjqCBkdILtGovfQ2uLi9ja/BSSjtoRVGnk8yMYqLDIZOrxF72B1y3tpxsrEXNJsK2kv03h457qUfAOLAtmKDFGW3wqHDnliiuB3EMlLvgsE3/qa4zsuOZjfGfhdpWbz3F2W3rJHNPG0Dy4fqyA+PwQaOKVlFE9prKTEZMx1eQ9jR3u6MYsrxsHX4dKx4oIt1wMjHRljzxALi7Vw0OtyqLiNdQsc01v3ROY69ARMHid3GQFedgZ8Mex5w5turvMzXiQ8cuYydJzeNjcjigtaIiAiIgKE2L+8oPB37blNqE2L+8oPB37bkE2iIgIiICIiAiIgp/lU+8T/AHsX7SpGF8Auh+UDDJaikMcDM795G7LcDQG51JAVNosAqmDpQPHqv9i8znVtM/UNGGYhu0ytGBKAgw+YcYpPdP8ABWLBoHDi1w8QQvMrS3bxfaY6ykK3qFUHE+JXQKxhLTYEqk1+GTuJtE8/mlXZaWm3ivHMdVNqf66D+/h/eNXdFyN2y9Y+WJwgdZssbiSWtsA8EnU9gXXF6nDrMVncKcs7kUdtA+pbTyGiax9RYZGyGzTqL69tr2vpe11IotipyiXFNpA6z6UtHawxOHsaS5e3Y9izHDeQuy6XIhqCR23F8nsJXVFTdrsQmZXUUMRA3rZdXOeGg5mC5axzc+jjoSgp2K4tRFzfPaqtBcbZWRhjfWHNLgFd9gBhhY9+HOz5rbx7i8vNr2vn1DeNrC3FYq3Y6eouKiuflPFkbCB/5HvUts3svT0Wbc53PfYOke7M4gcByaBqdAAgm0REBERBq4pWiCGSctc8Rsc8tYLuIaLnKL6mwOnNVvyX40yroWuia8MY5zMzxlzG+YlmurRnAubag9itNS1xaQzLm5Zhcd9wO5Qez+CS0dPHTQGARszWGV/0nFxv0u1xQWFFHZav60Huv+ZMtX9aD3X/ADIJFFHZav60Huv+ZMtX9aD3X/MgkUUdlq/rQe6/5ky1f1oPdf8AMgkUUdlq/rQe6/5ky1f1oPdf8yCRRR2Wr+tB7r/mTLV/Wg91/wAyCRRR2Wr+tB7r/mTLV/Wg91/zIJFFHZav60Huv+ZMtX9aD3X/ADIJFFHZav60Huv+ZMtX9aD3X/MgkUVS2p2lnotyHMjeZS/UZgAGhvInU9LtUbFthUP4ZB+b/us+Xk0xzqydcc28X9Uja6MnE8MPIbwe18Z/0rXGL1pOk9u7Iz5V8qMJrql0c3nEYkj1jcWCzdQTdoGvBVxz8MzpKcNodARU+duKRi7qqEjuiCjf/UdZGbvla8dm7A+ISedij6cjFaXQkVGwXbeSWqhpnRttIXDMLgizHO4XN+qrytGPJGSNwhaup1IiIrHBERAREQEREBERAREQEREBERAREQEREHOvK31qLxm+xihMP4BXDyg7Pz1fm5gDXbsyZgXZT0g21r6fRKg6XZyqZ1oT6i0/YV5XNx2m24hoxTEQzUytmC9VV+HC5xxid7FNUFUyJzIpXNZI++RjjZzrWByjna49oWCmO8W/GVt7R19bWM9Qqg4hzXQcVhc5lmgk9yp1XgVS69onfAfaVO2O83/GXKWjr6r+y39p0v5Un7p67Iub7PbJ1cdbBUSMDY2F5ddwJ1Y5osBfm4LpC9ji1muPUwz5J3IiItKsREQEREBERAREQEREBERAREQEREBERBC7S7RxUTWGRrnufmyMbYE5bX1cQB1hzVSqPKfMP6vC53/4sf8ApLl68rnWo/Gb7GKDw/gFg5HKvitqF1McWhsy+VeuHDBpfXI7/KIqDxLbWtqKmCrdhczHU4dljAkcJC5zCbu3XRsGdhVup1a8FOiz1+RvM60nbDERtQW+VbEOeCzW/Lf/AJwrbg8qdSevhM7f8Rv+poV3xrqKg4hzXbc+8TrTlcUTG1n2f28jqZmQOp5oJH3y5zG4GzS4joPJGgPEK3Ljey39p0v5Un7p67IvQwZJyU3Kq9dToREVyAiIgIiICIiAiIgIiICIiAiIgIiICIiDnnlbYSaMgGwdLc20Fwy1zy4KBw86BdgIWB1FEeMbD4tH8Fj5HFnLO4lbTJ1hQKdWvBOCkvudD+CZ7oWWOnY3qtA8AslfjrxO+0LLZomNaRmNdRULEOa6jJC12jmg+IusQoIvwTPdH8FOfj7TO+yNc0RGtOS7JsJxOmIBIBkuQL29E8a9i7GvLGAaAAeAsvS34cf8deu1Vrdp2IiK1EREQEREBERAREQEREBERAREQEREBERAREQEREBERARE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MRERMVFBMXFRUYFhQXGB8YHBkgGhgdGBwaFxceHi0gGxslHRQZIjEhJSktLi4uGCAzODMtNygtLisBCgoKDg0OGhAQGDckIB8xNiwsLCw1LDcsLCwsNywsLCwsLDQ3LCwsLCwsLCw3Kys0KzQsNysrLCwsLC40LCw3K//AABEIAOUA3AMBIgACEQEDEQH/xAAcAAEAAgMBAQEAAAAAAAAAAAAABQYDBAcCAQj/xABOEAABAwIDBAUIAwwIBQUAAAABAAIDBBEFEiEGEzFBIjJRYXEHFCOBkZKh0kJSsRU0U2JygpOisrPR0yQzNXODwcLhJVRjlKMWF0V0pP/EABkBAQADAQEAAAAAAAAAAAAAAAACAwQBBf/EACIRAQACAgMAAgIDAAAAAAAAAAABAgMRBBIxBSEysRNBUf/aAAwDAQACEQMRAD8A7iiIgIiICIiCi1PlCLKqakdTFr4n5buk6wIBa4DLwLSD61LwbSlwvux73+yrPlZwYtdDiUY1jtFPbmxx6Dj+S91vCQnkvuDy5mA9yCx1O1BYL7sH87/Zauz+2hqqnzdtORo5znh9w0DmRl7SB61XdoajIwnuVh8mmC7mnNQ8ekns7wZ9Aeu5d+cOxBcEREBfH3sbWvbS/D1r6iDm+G+UWeR745KdkUjHuY9hcXWLTY66X4cbKxRbQykXys9h/iqf5R8J82rY65g9HUWjl7BI1vRd+c1ttebB2qVw992goJGu2rljF8sZ9R/is2xm081a6XNC1kcdhvA46uPBoaR2anXS47VS9qJyBlaCXOIAA4knQADtXSNlsHFJTRw6ZrZpD2vOrj4ch3AIJZERAWljNVJFBLLDFvpGMc5sWbLnIF8odY2J5acVuog59gXlFdUtDxExoIvbMXfGwU+3aB5F8jfiue4zhfmGJPY0WgqLzRdgJPpGDwcb9we0clZ4HdFBtYltm+IE7th9ZCldj8dkrYnTPhETcxa0h2bPbiR0RYA6c+BXOsZjfPNHTR9eRwaO7tJ7gLk9wK61hlCyCKOGMWYxoaPVzPeeJ8UGyiIgIiICIiAiIgwV1IyaN8MjQ5j2ua5p5hwsftXPsY2flw2lMsVQJAx0TcskVyQ6RsZu5rwL2dfgvmI+V6njlfCKeXM1zmkPuw9E2vlynTReK7bWOtp3sfTzBnRe4ta19hG4Sc5Gk9TkEG7hWyrq2CmqKicFskcUro2R5es0PLcxedNbXsr8BbQKsbNY/SsoqQGVrQIImi4I6rA0jUciCFLU+PUsjgxlRE5xNg0PFz3Ac0EkiIgIixVU4jY+R18rGucbC5s0XNgNSdOCDVxzCY6uB9PNfI+2o0IIIc1zTbQggEeC55tpRSYbHAYKiRwkkewiRsZsBDJICLMGt4x8Vlb5YqeQ+ggkeO0m3wAI+K87QY06ugbnpXAMddrs0OVrnsdEMxdNcN9Lxy8kFpotjImTsqHzSyuYbta/IG3toSGsFyOI14qzLCyqjdq17SO5wKzAoCIiAiLQx3GIaOB9TUOyxMtc2vxIaAB2kkD1oNXabZyKuYxsjnsdG8PY9lswNiCNQQWkEgi3ZzAVNxaklp6ylo2zksmaSXFjczbPa3TS3B3NblJ5SxUG1JSTTDt4f5W+KyyGoqKuklkoZoy11t4RHla24eS4iUuHVsNNboJnBNk46eY1BkfLIWlozhoDQTqWgNGpta9+F+1WFEQEREBERAREQEREH5u2hxQPqpg3EJpbSyDJNFZzbOIsOk7QcOq3hwCsezk53Uh84rBZrjmiZJZlh1iA2xtxt3KB2nxTeVEo+6LagCR/Rkiy5bOItq42tw6o4clN7MElptM/hwhgLrd5y0T7j1oPU07ZYIn72qrLg+llL4GPsSOiN421rW0PJbGyNIfPKe1DT2EgO8fVZ3NtrmYw1LyXDiOgeXDiNGSr3kbSaqSsN3AuZC6KO45ACJtiARfpH1Lf2Uoc1ZTuFFnyvBL3VDhu7a592ZiHWtcDIdezig7MiIgLFVvc1j3MbneGuLWXtmIGjbnhc6XWVYqpjix4jdkeWuDXEXykjQkc7HWyDhmK4rWSPd5xhMULr6udSk/+XI6/jdbNLNTiF5lkpw2wzw55nX1FrQCdt7HXRvJfa/DcZY8ievhkGukdSGn3JLAeCkcONQyNxy1j5ACWhr4gxx5AytOg77FB9qaSmlDC+vjY3K3KGQPfYW0FzM+2nJTexGFUkdTnir5JpMjvQ2EbSDa5yZbuI8e9QNfW01mOraefeFoztfWk5TzAyu1HfYeCltgcSwt9VkpKVzJsjvS5jLYaXBeXEtvp48EHSUREBRu0dXTRU0r6zJ5va0geMzSHENALba3JAspJRu0UlK2nlNbk83sBIJBdpuQACOZva3O9kHKBLg0zj5lRVRP/AEDJlHgxpc0exSr8InkaxsQxKMMcHtG7hadORcTGSO52ncov/geYijbVg9kDnOA8GOLre6pSWlllibHBNiEdnBwd5s4HTkXtZHmGvAmyDZfh+Ml14zM0ct5LG39WMuAVo2QpMRZvPP5Y3g5d21hzEcblz8jeOmljw4qqSDGi70QncO126jHuulcQrVsezEhvPugYy3o7sAgvHHNmLWhtuHaeKCyIiICIiAiIgIiIPzvtVWulml/ptHUjeP68RYRZxFupYkcL35Lc2XrWMB39RQxt5BrWX9ZfA5a205dJUTOMmGT+kfZzYsr7ZjoXbnU9+c+K9YK97GkD7mx90hYb+N5R9iDPV1jcri6qp5Gh5sKWJrQAbWDyIB0+/wANFJbG0mergd5pUShsjTvC9zGx2+mRlaHW425qvYtPIAGmTCQy98sGW/Zc2BF/apfYeivWUzzTVL7SNIkjJEbPxnEU7Rl7RnF+Gt7EO6IiIC18RawxSiR2WMseHuvls3KcxzcrC+vJbCwVrw2ORxYXgMcSwDMXAA9EN5k8Ld6D8/VuC4U24gxSoI5ZmB3xzM+xTOC08GTLH5pO+xG8fTSOeNNDlayRpPPUqExLH8HcXNGF7k8xvJIjx+oMoGqmKN0EkLbQ1DYtLHMyRvd0nskI9oQTFJJWwsayOnbM4Xu9mHmMHW40MbQLCw07FZtj8RxR8uSrpmxwZSd5lEZB5ANEjifYPHkqZidC4iO1XHTMuMglqzBf82OFgd8Vatg8MqWymR2Ix1EYa7NCyZ0+p4HO93Rt3DuQX1ERAUbtFDSvp5G1oYacgbwSdXiLeu9rW1vayklG7RUVNNTSxVgaacj0mc5QLEEHNcWIIBBB4oOTzUeAxvBpaiqicD0dy8kDu9ILkdymJ55JITFTV1SL2s8U0znixv14xblYqKkwXBad4fS4hUQObw3brjwLnNuR4uU3T40coEOIxy24Z2SOd6zFOb+6gwMrMaFhHv5LADNuN2DYcTvnX1Vs2LkxIiT7oMa0dHdm7M5OubMI+iBwtz4qmTY5jRkBic9zBxbHSSODvz5GggK57FVuIyCTz+ERgZcjrBrnXve7A51gNONuKCzoiICIiAiIgIiIOAbRU7nTSnd4TJ6R5vEGhxu48Tuut29LjfVY8Ep3tBApaX86pAB9XnTP2Vm2goXGea9FhrvSP6UMzG36R6w3gObt043WPCMKd0rYZmHdUPDT4ZX2QamN0rxxpsMi/JkDye8+kepPYGmYKyncYpQ7OLOprZP8Q7kER9vS4dvBReMYU9n/AMXBB3uqC+/iDIVJ+T6ZjaunYXyMdvG+jpg0tPdJZxO77TbhfhxQd6REQFiqi/I/dhpkyuyB2jS62gcRqBe11lWKrjLmPaHlhLXAPHFtxbML6XHH1IOR4jiG0ZuJaMEfiCOQHw4my0HzT5b1NJDe2rX0kmcfYzt4FfK/ZuoBP/G4Jj2uLr+uxetmlw6tYwbutDjbgKktYe8NLY3D3kGnVeY9AvbM0nlTUbBbxc4kD2lWnyfwYYKkGCWpdUZXhrZwGC30srWtDSbdqquJ4mWZRNBTzSaZzLVvf45Wtmf7CrZ5OcUjfOWMwyOAljj5xE1xFh9F0joxx00Dj4c0HSUREBRu0OGU9TTyQ1QBhcBnu7LbKQ4HNcWsQDfuUko3aLCIaunkp6i+6eBmLXZCMpDgQ7lYtB7NEHLDslhNO8SU2JyRubw6so8C5rQSPEqdhxsxts3EqWSw0zuLD6x5ybe6oN2wFBA9r4MUAc29hI1k/HkctlY6erlgYN3VUbrcydzf1OJAQQlTtfiu8G6LJIxxEUEk2bwcGi3xVz2HxWvnbJ59T7rLlyPyGLPe9xu3Oc4W01NuKpVXt9iIlDYnUj2DrBt5yfDdgW+Kuuw+P1dW2Q1VMYcuXK/I+Nr73uGsk6Wlhrw1QWlERAREQEREBERBwLHMLInmvhlOPSP1jrA2/SOuTzoWvxtkbx4BYaHBhxOF1DvyJjI39VkhHvLqNT5MMNe5z93K0ucXHJPK0XJubDPYangNFBbUeT+ipaaSeM1JLTGMu9zdaRrDbOCAbOOpQc+xnBAzUYRLFfnJO4X9RDVJ+TyqMdZTROllpgZABDGd41/4rvTGzTz9Gbcbi1xJx+TU1MUc0Eb8sjGPBnqtbOaHC4jhFjY8Lqe2N8ntXRzMkFQyKMOu+ON8soeObbPs1t+3KUHTEREBa2JGPcy77+q3b95x6uU5uGvC/BbKxVUhax7mtL3BriGAgFxAuGgnQX4a9qDgdTFs66+5krGj8WRpHq3mYrKKXCgGATyMdboPfCc5/OjjaHfFb2JbQkk73Z9rTzz0hJ4/XAAKwy47TCNofh2VpHVjn3QHjHfMPYUG0xtfZooamV7AetG1rSe5zppD8AFc9i2YwJb1rrwEO/rDFnvyyCEcO3MVzHEI6CURukkjgZcZI5JZ57HujYzT1j7Vd/JlhlMycvgxBkxyuvBG1zAb8XOD3Eut3AaoOnIiICjdo8GjrKaSmlc9rHgXcx2VwsQ4EHhxA0IspJRm0eDtrKaSmdJJGHgdOM2cLODtO7SxB4gkIOXS+TOnheCzE4yWnqTtbJfuIDwP1VYqWglhYN22jdb6Qbur/wD53Ae1V+byVuheHDEY3AfQmblv3Gz7fD1KapNnXxAEU1FLp1m5Tf20pP6yCMxLyhV0Eoja2jyDrXeXnwbly/YrjsNtNPWtk31OYsmWzxmyPve4aXtBJFuVxqqliG3FTSStY2jpWMHWOYNI7ha2v5qtuwu1zsQbJmg3RZl6TXF8br30a8tbdwtqBfiEFqREQEREBFiqnvaxxjbneBo0uy3PZmsbKAw7HauaNsrKJuV17XqADoSOGTuQWRFCfdCu/wCSZ/3A+RasOP1bpZIBRNzxtjc7+kC1pM2Wxyf9M/BBZVXPKH/Z83jD++Ytj7oV3/JM/wC4HyKO2gbXVMD4PM2DMWG5qB9F7X8mfioJXY/7wov/AKtP+6apdVfA318FNBA6jY4xQxxlwqAASxgaSBk4GysNFI9zAZGCN5vdgdntr9awvpr60GdERAWKpDyx4jID8rshcLgG2hI5i9llWGta0xyBzixpY4F4OUtBBu4O5Ecb8kHL6uk2laTmmp3d7JQ34FjVhfU441g6j3c2u3Un62/PxCjKjZihucmNSH8qMSfrNtdZ/uIN3aPF7EDjvHRfqmbT2BBH4lUyAg1dNOZSdRCIomjvLzFqrP5OavD3VeWOnqI6rI/K6aUSDKOtlDX2adeJaONr62NRrI5o8rGSUtY6+r5B5ySOwNDT9qvXk4r6wymOSiiihLSd7HTupgLcAcx9JfuA7UHRUREBRm0mFGrppKcTPgLwLSx9ZtiD6wbWI5glSajdo8OkqaaSCKd1PI8DLMwXLbEHhcXBtY6jQnVBy+TyU1cbg4V0cgHKTNFfxLSVL0uz74wA6nppiONpxID6nsB+KiJPJhiYcHeeRTDnmL4yfWGut7VKxYJPCAHxGQjiPO3PB8A6eP4oNGt2ndRyNY3CqZo+k4bthHuk3PsVz2I2wbiAkAiMTo8uYBwe3W9gHgAX04eCpFfjkVNI0HBoX3OsjjGSO+4MhJ9au+xO1kNc17I4XQOjy5ozlIAde1iw25HTRBaEREBERAUJsX95QeDv23KbUJsX95QeDv23IJtQWG/2hW/3NH9s6x0sz3Vjhmm83dG18XRcBnaXNlDiR0WWMVmm1zmNuCyYb/aFb/c0f2zoJ1ERAREQEREBa+IOaIpDI3OwMcXMDc2YWN2hv0rjS3NbCIOCVWM7Nk2FCWns3jo/1Wu0W2ZMFdELw1DGW0LQ6T2Oc1dtkha7rNB8QCqR5SnQ00MEgpoH5qgNc1zWi4EMsnWyO5xDlrwQc0ljgcweY1FTBCHC7nSR0oJ7M7iHO9q6D5OaGubIXyVjZoMpuzzjzl1zw1tlYBrwPdbsxYp5NjUEEto4bfUiL7fsKV2Q8nsdDN5wJS9+VzbMY2JnS4kgXLjpzdbu4ILoiIgKN2joZp6eSKnnNPK4DLKBmy2cCdLjiARcG4upJRu0VNUS08kdJKIZyBkkc3MBqCbjvFxfle6Dl8+wGNZgXVUczbm53j2u9WZhF/WpWHBq6Frc7al4HWAqLD1FtTH+yo2bZXaDMM9QyVvPJM6/qDwApCkwzEYrbxtW7tDNyPY5j7n2BBH4jitLA9omwl81zYvkfvLd5DnSX9vrV22G2jpapr46eA0xjsXQlrG2DrgEbskfRPYVSsVxCkhkaarDayUuNi975HAd5Djlt7VddhcYoZ2PZRweblti+IxiM63AcQ3jwPegtKIiAtSbE4GSsgfLG2Z4JZEXgPcBfVrb3PA8Ow9i21XKzEaWaYRmWMCB5lfrrmjHFx+i1t9XG2oDe0ILGoTYv7yg8HftuWPZqple+dsssjjFI9ga5jWAsdlljebNBLsjw24IHRN25gSsmxf3lB4O/bcgm1S8B2kp5cWradjnGURwtLCxwy7l0oeSSLWBkZYg65xa6uiqVBgU8NZU1zIKfe1DImu9O/Tdgi49B9IZb/kBBbUUXvq38DTfp3/yE31b+Bpv07/5CCURRe+rfwNN+nf/ACE31b+Bpv07/wCQglEUXvq38DTfp3/yE31b+Bpv07/5CCURV3GsempIXTzwxkZmNaI5S4kuNtc0bbAetRUO3Tn9WIDxJVOTPTH9WlKtJt4u6oflgP8ARafS96k69n9GnN/hb1rM7aercegIAOwtcT7Q8fYtXGKaur4hE7cAAucC0OGpjewXu46dO/qVUc3DP9/tKcVv8dARVd9TirW3cKPvsJPnUedqaxh9I2Aj8Vr/ALS9SnmYY9n9uRjtPi8IqL/7g2exjoL5nsZcO4ZnBt9R3q9K3HlrkjdXLVmvoo3aKKpfTyNonsjqCBkdILtGovfQ2uLi9ja/BSSjtoRVGnk8yMYqLDIZOrxF72B1y3tpxsrEXNJsK2kv03h457qUfAOLAtmKDFGW3wqHDnliiuB3EMlLvgsE3/qa4zsuOZjfGfhdpWbz3F2W3rJHNPG0Dy4fqyA+PwQaOKVlFE9prKTEZMx1eQ9jR3u6MYsrxsHX4dKx4oIt1wMjHRljzxALi7Vw0OtyqLiNdQsc01v3ROY69ARMHid3GQFedgZ8Mex5w5turvMzXiQ8cuYydJzeNjcjigtaIiAiIgKE2L+8oPB37blNqE2L+8oPB37bkE2iIgIiICIiAiIgp/lU+8T/AHsX7SpGF8Auh+UDDJaikMcDM795G7LcDQG51JAVNosAqmDpQPHqv9i8znVtM/UNGGYhu0ytGBKAgw+YcYpPdP8ABWLBoHDi1w8QQvMrS3bxfaY6ykK3qFUHE+JXQKxhLTYEqk1+GTuJtE8/mlXZaWm3ivHMdVNqf66D+/h/eNXdFyN2y9Y+WJwgdZssbiSWtsA8EnU9gXXF6nDrMVncKcs7kUdtA+pbTyGiax9RYZGyGzTqL69tr2vpe11IotipyiXFNpA6z6UtHawxOHsaS5e3Y9izHDeQuy6XIhqCR23F8nsJXVFTdrsQmZXUUMRA3rZdXOeGg5mC5axzc+jjoSgp2K4tRFzfPaqtBcbZWRhjfWHNLgFd9gBhhY9+HOz5rbx7i8vNr2vn1DeNrC3FYq3Y6eouKiuflPFkbCB/5HvUts3svT0Wbc53PfYOke7M4gcByaBqdAAgm0REBERBq4pWiCGSctc8Rsc8tYLuIaLnKL6mwOnNVvyX40yroWuia8MY5zMzxlzG+YlmurRnAubag9itNS1xaQzLm5Zhcd9wO5Qez+CS0dPHTQGARszWGV/0nFxv0u1xQWFFHZav60Huv+ZMtX9aD3X/ADIJFFHZav60Huv+ZMtX9aD3X/MgkUUdlq/rQe6/5ky1f1oPdf8AMgkUUdlq/rQe6/5ky1f1oPdf8yCRRR2Wr+tB7r/mTLV/Wg91/wAyCRRR2Wr+tB7r/mTLV/Wg91/zIJFFHZav60Huv+ZMtX9aD3X/ADIJFFHZav60Huv+ZMtX9aD3X/MgkUVS2p2lnotyHMjeZS/UZgAGhvInU9LtUbFthUP4ZB+b/us+Xk0xzqydcc28X9Uja6MnE8MPIbwe18Z/0rXGL1pOk9u7Iz5V8qMJrql0c3nEYkj1jcWCzdQTdoGvBVxz8MzpKcNodARU+duKRi7qqEjuiCjf/UdZGbvla8dm7A+ISedij6cjFaXQkVGwXbeSWqhpnRttIXDMLgizHO4XN+qrytGPJGSNwhaup1IiIrHBERAREQEREBERAREQEREBERAREQEREHOvK31qLxm+xihMP4BXDyg7Pz1fm5gDXbsyZgXZT0g21r6fRKg6XZyqZ1oT6i0/YV5XNx2m24hoxTEQzUytmC9VV+HC5xxid7FNUFUyJzIpXNZI++RjjZzrWByjna49oWCmO8W/GVt7R19bWM9Qqg4hzXQcVhc5lmgk9yp1XgVS69onfAfaVO2O83/GXKWjr6r+y39p0v5Un7p67Iub7PbJ1cdbBUSMDY2F5ddwJ1Y5osBfm4LpC9ji1muPUwz5J3IiItKsREQEREBERAREQEREBERAREQEREBERBC7S7RxUTWGRrnufmyMbYE5bX1cQB1hzVSqPKfMP6vC53/4sf8ApLl68rnWo/Gb7GKDw/gFg5HKvitqF1McWhsy+VeuHDBpfXI7/KIqDxLbWtqKmCrdhczHU4dljAkcJC5zCbu3XRsGdhVup1a8FOiz1+RvM60nbDERtQW+VbEOeCzW/Lf/AJwrbg8qdSevhM7f8Rv+poV3xrqKg4hzXbc+8TrTlcUTG1n2f28jqZmQOp5oJH3y5zG4GzS4joPJGgPEK3Ljey39p0v5Un7p67IvQwZJyU3Kq9dToREVyAiIgIiICIiAiIgIiICIiAiIgIiICIiDnnlbYSaMgGwdLc20Fwy1zy4KBw86BdgIWB1FEeMbD4tH8Fj5HFnLO4lbTJ1hQKdWvBOCkvudD+CZ7oWWOnY3qtA8AslfjrxO+0LLZomNaRmNdRULEOa6jJC12jmg+IusQoIvwTPdH8FOfj7TO+yNc0RGtOS7JsJxOmIBIBkuQL29E8a9i7GvLGAaAAeAsvS34cf8deu1Vrdp2IiK1EREQEREBERAREQEREBERAREQEREBERAREQEREBERAREQ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ttp://upload.wikimedia.org/wikipedia/commons/f/fc/Hookes-law-spring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40512"/>
            <a:ext cx="2823523" cy="293608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encrypted-tbn0.gstatic.com/images?q=tbn:ANd9GcQKoeCeno-sM1pST0iftYpoVoO649VoB-ouCDSq2sOWdJVM8P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76600"/>
            <a:ext cx="1828800" cy="325483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regentsprep.org/regents/earthsci/graphics/801A_13-1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81" y="4267200"/>
            <a:ext cx="552450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53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76" y="152400"/>
            <a:ext cx="5789023" cy="792162"/>
          </a:xfrm>
        </p:spPr>
        <p:txBody>
          <a:bodyPr/>
          <a:lstStyle/>
          <a:p>
            <a:r>
              <a:rPr lang="en-US" b="1" dirty="0" smtClean="0"/>
              <a:t>6. Solve/Add/Change</a:t>
            </a:r>
            <a:endParaRPr lang="en-US" b="1" dirty="0"/>
          </a:p>
        </p:txBody>
      </p:sp>
      <p:sp>
        <p:nvSpPr>
          <p:cNvPr id="3" name="Content Placeholder 2"/>
          <p:cNvSpPr>
            <a:spLocks noGrp="1"/>
          </p:cNvSpPr>
          <p:nvPr>
            <p:ph idx="1"/>
          </p:nvPr>
        </p:nvSpPr>
        <p:spPr>
          <a:xfrm>
            <a:off x="228600" y="914400"/>
            <a:ext cx="4038600" cy="5767787"/>
          </a:xfrm>
        </p:spPr>
        <p:txBody>
          <a:bodyPr/>
          <a:lstStyle/>
          <a:p>
            <a:r>
              <a:rPr lang="en-US" dirty="0" smtClean="0"/>
              <a:t>Crime Scene Suspect</a:t>
            </a:r>
          </a:p>
          <a:p>
            <a:r>
              <a:rPr lang="en-US" dirty="0" smtClean="0"/>
              <a:t>Biodiversity Lab</a:t>
            </a:r>
          </a:p>
          <a:p>
            <a:r>
              <a:rPr lang="en-US" dirty="0" smtClean="0"/>
              <a:t>Add a Variable</a:t>
            </a:r>
          </a:p>
          <a:p>
            <a:r>
              <a:rPr lang="en-US" dirty="0" smtClean="0"/>
              <a:t>“Continuous Variable”</a:t>
            </a:r>
          </a:p>
          <a:p>
            <a:r>
              <a:rPr lang="en-US" dirty="0"/>
              <a:t>Change a Condition</a:t>
            </a:r>
          </a:p>
          <a:p>
            <a:r>
              <a:rPr lang="en-US" dirty="0" smtClean="0"/>
              <a:t>Add another condition</a:t>
            </a:r>
          </a:p>
          <a:p>
            <a:r>
              <a:rPr lang="en-US" dirty="0" smtClean="0"/>
              <a:t>New or Unique condition</a:t>
            </a:r>
          </a:p>
          <a:p>
            <a:endParaRPr lang="en-US" dirty="0" smtClean="0"/>
          </a:p>
          <a:p>
            <a:endParaRPr lang="en-US" dirty="0" smtClean="0"/>
          </a:p>
          <a:p>
            <a:endParaRPr lang="en-US" dirty="0"/>
          </a:p>
        </p:txBody>
      </p:sp>
      <p:pic>
        <p:nvPicPr>
          <p:cNvPr id="7170" name="Picture 2" descr="http://cibt.bio.cornell.edu/images/kits/30/132898266418288285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00787"/>
            <a:ext cx="4342919" cy="3581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scielo.br/img/revistas/hb/v30n2/a12fig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325" y="208314"/>
            <a:ext cx="2667000" cy="288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33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Types of Science Labs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1325636"/>
              </p:ext>
            </p:extLst>
          </p:nvPr>
        </p:nvGraphicFramePr>
        <p:xfrm>
          <a:off x="228600" y="990600"/>
          <a:ext cx="8686800" cy="5570863"/>
        </p:xfrm>
        <a:graphic>
          <a:graphicData uri="http://schemas.openxmlformats.org/drawingml/2006/table">
            <a:tbl>
              <a:tblPr firstRow="1" bandRow="1">
                <a:tableStyleId>{5940675A-B579-460E-94D1-54222C63F5DA}</a:tableStyleId>
              </a:tblPr>
              <a:tblGrid>
                <a:gridCol w="2895600"/>
                <a:gridCol w="2895600"/>
                <a:gridCol w="2895600"/>
              </a:tblGrid>
              <a:tr h="495943">
                <a:tc>
                  <a:txBody>
                    <a:bodyPr/>
                    <a:lstStyle/>
                    <a:p>
                      <a:pPr algn="ctr"/>
                      <a:r>
                        <a:rPr lang="en-US" b="1" dirty="0" smtClean="0"/>
                        <a:t>1. Skill</a:t>
                      </a:r>
                      <a:endParaRPr lang="en-US" b="1" dirty="0"/>
                    </a:p>
                  </a:txBody>
                  <a:tcPr>
                    <a:solidFill>
                      <a:schemeClr val="bg1">
                        <a:lumMod val="85000"/>
                      </a:schemeClr>
                    </a:solidFill>
                  </a:tcPr>
                </a:tc>
                <a:tc>
                  <a:txBody>
                    <a:bodyPr/>
                    <a:lstStyle/>
                    <a:p>
                      <a:pPr algn="ctr"/>
                      <a:r>
                        <a:rPr lang="en-US" b="1" dirty="0" smtClean="0"/>
                        <a:t>2. Observe a Process/Effect</a:t>
                      </a:r>
                      <a:endParaRPr lang="en-US" b="1" dirty="0"/>
                    </a:p>
                  </a:txBody>
                  <a:tcPr>
                    <a:solidFill>
                      <a:schemeClr val="bg1">
                        <a:lumMod val="85000"/>
                      </a:schemeClr>
                    </a:solidFill>
                  </a:tcPr>
                </a:tc>
                <a:tc>
                  <a:txBody>
                    <a:bodyPr/>
                    <a:lstStyle/>
                    <a:p>
                      <a:pPr algn="ctr"/>
                      <a:r>
                        <a:rPr lang="en-US" b="1" dirty="0" smtClean="0"/>
                        <a:t>3. Models and Simulations</a:t>
                      </a:r>
                      <a:endParaRPr lang="en-US" b="1" dirty="0"/>
                    </a:p>
                  </a:txBody>
                  <a:tcPr>
                    <a:solidFill>
                      <a:schemeClr val="bg1">
                        <a:lumMod val="85000"/>
                      </a:schemeClr>
                    </a:solidFill>
                  </a:tcPr>
                </a:tc>
              </a:tr>
              <a:tr h="2018657">
                <a:tc>
                  <a:txBody>
                    <a:bodyPr/>
                    <a:lstStyle/>
                    <a:p>
                      <a:r>
                        <a:rPr lang="en-US" dirty="0" smtClean="0"/>
                        <a:t>Safety,</a:t>
                      </a:r>
                      <a:r>
                        <a:rPr lang="en-US" baseline="0" dirty="0" smtClean="0"/>
                        <a:t> </a:t>
                      </a:r>
                      <a:r>
                        <a:rPr lang="en-US" dirty="0" smtClean="0"/>
                        <a:t>Measurement</a:t>
                      </a:r>
                    </a:p>
                    <a:p>
                      <a:r>
                        <a:rPr lang="en-US" dirty="0" smtClean="0"/>
                        <a:t>Microscope,</a:t>
                      </a:r>
                      <a:r>
                        <a:rPr lang="en-US" baseline="0" dirty="0" smtClean="0"/>
                        <a:t> </a:t>
                      </a:r>
                      <a:r>
                        <a:rPr lang="en-US" dirty="0" smtClean="0"/>
                        <a:t>ESRT</a:t>
                      </a:r>
                    </a:p>
                    <a:p>
                      <a:r>
                        <a:rPr lang="en-US" dirty="0" smtClean="0"/>
                        <a:t>Density,</a:t>
                      </a:r>
                      <a:r>
                        <a:rPr lang="en-US" baseline="0" dirty="0" smtClean="0"/>
                        <a:t> </a:t>
                      </a:r>
                      <a:r>
                        <a:rPr lang="en-US" dirty="0" smtClean="0"/>
                        <a:t>Graphing</a:t>
                      </a:r>
                    </a:p>
                    <a:p>
                      <a:r>
                        <a:rPr lang="en-US" dirty="0" smtClean="0"/>
                        <a:t>Slides Preparation/Staining</a:t>
                      </a:r>
                    </a:p>
                    <a:p>
                      <a:r>
                        <a:rPr lang="en-US" dirty="0" smtClean="0"/>
                        <a:t>Bunsen Burner</a:t>
                      </a:r>
                    </a:p>
                    <a:p>
                      <a:r>
                        <a:rPr lang="en-US" dirty="0" smtClean="0"/>
                        <a:t>Mineral Identification</a:t>
                      </a:r>
                    </a:p>
                    <a:p>
                      <a:r>
                        <a:rPr lang="en-US" dirty="0" smtClean="0"/>
                        <a:t>Station Models</a:t>
                      </a:r>
                    </a:p>
                  </a:txBody>
                  <a:tcPr/>
                </a:tc>
                <a:tc>
                  <a:txBody>
                    <a:bodyPr/>
                    <a:lstStyle/>
                    <a:p>
                      <a:r>
                        <a:rPr lang="en-US" dirty="0" smtClean="0"/>
                        <a:t>Plasmolysis</a:t>
                      </a:r>
                    </a:p>
                    <a:p>
                      <a:r>
                        <a:rPr lang="en-US" dirty="0" smtClean="0"/>
                        <a:t>Budding Yeast</a:t>
                      </a:r>
                    </a:p>
                    <a:p>
                      <a:r>
                        <a:rPr lang="en-US" dirty="0" smtClean="0"/>
                        <a:t>Mitosis</a:t>
                      </a:r>
                    </a:p>
                    <a:p>
                      <a:r>
                        <a:rPr lang="en-US" dirty="0" smtClean="0"/>
                        <a:t>Weathering</a:t>
                      </a:r>
                    </a:p>
                    <a:p>
                      <a:r>
                        <a:rPr lang="en-US" dirty="0" smtClean="0"/>
                        <a:t>Flame Test,</a:t>
                      </a:r>
                      <a:r>
                        <a:rPr lang="en-US" baseline="0" dirty="0" smtClean="0"/>
                        <a:t> </a:t>
                      </a:r>
                      <a:r>
                        <a:rPr lang="en-US" dirty="0" smtClean="0"/>
                        <a:t>pH</a:t>
                      </a:r>
                    </a:p>
                    <a:p>
                      <a:r>
                        <a:rPr lang="en-US" dirty="0" smtClean="0"/>
                        <a:t>Visible Spectrum</a:t>
                      </a:r>
                    </a:p>
                    <a:p>
                      <a:r>
                        <a:rPr lang="en-US" dirty="0" smtClean="0"/>
                        <a:t>Relative Humidity/</a:t>
                      </a:r>
                      <a:r>
                        <a:rPr lang="en-US" sz="1800" dirty="0" err="1" smtClean="0"/>
                        <a:t>Dewpoint</a:t>
                      </a:r>
                      <a:endParaRPr lang="en-US" dirty="0" smtClean="0"/>
                    </a:p>
                  </a:txBody>
                  <a:tcPr/>
                </a:tc>
                <a:tc>
                  <a:txBody>
                    <a:bodyPr/>
                    <a:lstStyle/>
                    <a:p>
                      <a:r>
                        <a:rPr lang="en-US" dirty="0" smtClean="0"/>
                        <a:t>Molecular Models</a:t>
                      </a:r>
                    </a:p>
                    <a:p>
                      <a:r>
                        <a:rPr lang="en-US" dirty="0" smtClean="0"/>
                        <a:t>Half-Life Simulation</a:t>
                      </a:r>
                    </a:p>
                    <a:p>
                      <a:r>
                        <a:rPr lang="en-US" dirty="0" smtClean="0"/>
                        <a:t>Lincoln Index</a:t>
                      </a:r>
                    </a:p>
                    <a:p>
                      <a:r>
                        <a:rPr lang="en-US" dirty="0" smtClean="0"/>
                        <a:t>Gel Electrophoresis</a:t>
                      </a:r>
                    </a:p>
                    <a:p>
                      <a:r>
                        <a:rPr lang="en-US" dirty="0" smtClean="0"/>
                        <a:t>HIV and AIDS</a:t>
                      </a:r>
                    </a:p>
                  </a:txBody>
                  <a:tcPr/>
                </a:tc>
              </a:tr>
              <a:tr h="495943">
                <a:tc>
                  <a:txBody>
                    <a:bodyPr/>
                    <a:lstStyle/>
                    <a:p>
                      <a:pPr algn="ctr"/>
                      <a:r>
                        <a:rPr lang="en-US" b="1" dirty="0" smtClean="0"/>
                        <a:t>4. Confirm a Known Value</a:t>
                      </a:r>
                      <a:endParaRPr lang="en-US" b="1" dirty="0"/>
                    </a:p>
                  </a:txBody>
                  <a:tcPr>
                    <a:solidFill>
                      <a:schemeClr val="bg1">
                        <a:lumMod val="85000"/>
                      </a:schemeClr>
                    </a:solidFill>
                  </a:tcPr>
                </a:tc>
                <a:tc>
                  <a:txBody>
                    <a:bodyPr/>
                    <a:lstStyle/>
                    <a:p>
                      <a:pPr algn="ctr"/>
                      <a:r>
                        <a:rPr lang="en-US" b="1" dirty="0" smtClean="0"/>
                        <a:t>5. Relationship</a:t>
                      </a:r>
                      <a:endParaRPr lang="en-US" b="1" dirty="0"/>
                    </a:p>
                  </a:txBody>
                  <a:tcPr>
                    <a:solidFill>
                      <a:schemeClr val="bg1">
                        <a:lumMod val="85000"/>
                      </a:schemeClr>
                    </a:solidFill>
                  </a:tcPr>
                </a:tc>
                <a:tc>
                  <a:txBody>
                    <a:bodyPr/>
                    <a:lstStyle/>
                    <a:p>
                      <a:pPr algn="ctr"/>
                      <a:r>
                        <a:rPr lang="en-US" b="1" dirty="0" smtClean="0"/>
                        <a:t>6. Solve/Add/Change</a:t>
                      </a:r>
                      <a:endParaRPr lang="en-US" b="1" dirty="0"/>
                    </a:p>
                  </a:txBody>
                  <a:tcPr>
                    <a:solidFill>
                      <a:schemeClr val="bg1">
                        <a:lumMod val="85000"/>
                      </a:schemeClr>
                    </a:solidFill>
                  </a:tcPr>
                </a:tc>
              </a:tr>
              <a:tr h="2323457">
                <a:tc>
                  <a:txBody>
                    <a:bodyPr/>
                    <a:lstStyle/>
                    <a:p>
                      <a:r>
                        <a:rPr lang="en-US" dirty="0" smtClean="0"/>
                        <a:t>Speed of Sound</a:t>
                      </a:r>
                    </a:p>
                    <a:p>
                      <a:r>
                        <a:rPr lang="en-US" dirty="0" smtClean="0"/>
                        <a:t>Series and Parallel Circuits</a:t>
                      </a:r>
                    </a:p>
                    <a:p>
                      <a:r>
                        <a:rPr lang="en-US" dirty="0" smtClean="0"/>
                        <a:t>Diameter of a Cell</a:t>
                      </a:r>
                    </a:p>
                    <a:p>
                      <a:r>
                        <a:rPr lang="en-US" dirty="0" smtClean="0"/>
                        <a:t>Size of a Molecule</a:t>
                      </a:r>
                    </a:p>
                    <a:p>
                      <a:r>
                        <a:rPr lang="en-US" dirty="0" smtClean="0"/>
                        <a:t>Mitotic Index</a:t>
                      </a:r>
                    </a:p>
                    <a:p>
                      <a:r>
                        <a:rPr lang="en-US" dirty="0" smtClean="0"/>
                        <a:t>Reaction Time</a:t>
                      </a:r>
                    </a:p>
                    <a:p>
                      <a:r>
                        <a:rPr lang="en-US" dirty="0" smtClean="0"/>
                        <a:t>Density of Metals</a:t>
                      </a:r>
                    </a:p>
                    <a:p>
                      <a:r>
                        <a:rPr lang="en-US" dirty="0" smtClean="0"/>
                        <a:t>Earthquake Epicenter</a:t>
                      </a:r>
                    </a:p>
                    <a:p>
                      <a:r>
                        <a:rPr lang="en-US" dirty="0" smtClean="0"/>
                        <a:t>Genetic Corn</a:t>
                      </a:r>
                    </a:p>
                  </a:txBody>
                  <a:tcPr/>
                </a:tc>
                <a:tc>
                  <a:txBody>
                    <a:bodyPr/>
                    <a:lstStyle/>
                    <a:p>
                      <a:r>
                        <a:rPr lang="en-US" dirty="0" smtClean="0"/>
                        <a:t>Hooke’s Law</a:t>
                      </a:r>
                    </a:p>
                    <a:p>
                      <a:r>
                        <a:rPr lang="en-US" dirty="0" smtClean="0"/>
                        <a:t>Simple Pendulum</a:t>
                      </a:r>
                    </a:p>
                    <a:p>
                      <a:r>
                        <a:rPr lang="en-US" dirty="0" smtClean="0"/>
                        <a:t>Momentum (mass x velocity)</a:t>
                      </a:r>
                    </a:p>
                    <a:p>
                      <a:r>
                        <a:rPr lang="en-US" dirty="0" smtClean="0"/>
                        <a:t>Permeability</a:t>
                      </a:r>
                    </a:p>
                    <a:p>
                      <a:r>
                        <a:rPr lang="en-US" dirty="0" smtClean="0"/>
                        <a:t>Pulse Rate and Exercise</a:t>
                      </a:r>
                    </a:p>
                  </a:txBody>
                  <a:tcPr/>
                </a:tc>
                <a:tc>
                  <a:txBody>
                    <a:bodyPr/>
                    <a:lstStyle/>
                    <a:p>
                      <a:r>
                        <a:rPr lang="en-US" dirty="0" smtClean="0"/>
                        <a:t>Crime Scene Suspect</a:t>
                      </a:r>
                    </a:p>
                    <a:p>
                      <a:r>
                        <a:rPr lang="en-US" dirty="0" smtClean="0"/>
                        <a:t>Biodiversity Lab</a:t>
                      </a:r>
                    </a:p>
                    <a:p>
                      <a:r>
                        <a:rPr lang="en-US" dirty="0" smtClean="0"/>
                        <a:t>Add a Variable</a:t>
                      </a:r>
                    </a:p>
                    <a:p>
                      <a:r>
                        <a:rPr lang="en-US" dirty="0" smtClean="0"/>
                        <a:t>“Continuous Variable”</a:t>
                      </a:r>
                    </a:p>
                    <a:p>
                      <a:r>
                        <a:rPr lang="en-US" dirty="0" smtClean="0"/>
                        <a:t>Change a Condition</a:t>
                      </a:r>
                    </a:p>
                    <a:p>
                      <a:r>
                        <a:rPr lang="en-US" dirty="0" smtClean="0"/>
                        <a:t>Add another condition</a:t>
                      </a:r>
                    </a:p>
                    <a:p>
                      <a:r>
                        <a:rPr lang="en-US" dirty="0" smtClean="0"/>
                        <a:t>New or Unique condition</a:t>
                      </a:r>
                    </a:p>
                  </a:txBody>
                  <a:tcPr/>
                </a:tc>
              </a:tr>
            </a:tbl>
          </a:graphicData>
        </a:graphic>
      </p:graphicFrame>
    </p:spTree>
    <p:extLst>
      <p:ext uri="{BB962C8B-B14F-4D97-AF65-F5344CB8AC3E}">
        <p14:creationId xmlns:p14="http://schemas.microsoft.com/office/powerpoint/2010/main" val="2707006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Claims &amp; Arguments in Science</a:t>
            </a:r>
            <a:endParaRPr lang="en-US" b="1" dirty="0"/>
          </a:p>
        </p:txBody>
      </p:sp>
      <p:pic>
        <p:nvPicPr>
          <p:cNvPr id="2050" name="Picture 2" descr="http://i.imgur.com/8OhQo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46" y="1295400"/>
            <a:ext cx="7620000" cy="510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398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Are Labs Performance Tasks?</a:t>
            </a:r>
            <a:endParaRPr lang="en-US" b="1" dirty="0"/>
          </a:p>
        </p:txBody>
      </p:sp>
      <p:pic>
        <p:nvPicPr>
          <p:cNvPr id="1026" name="Picture 2" descr="https://media.zenfs.com/en-US/video/video.snl.com/SNL_0130_08_Update_5_Dan_Aykroy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457" y="1524000"/>
            <a:ext cx="5867400" cy="3960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5808612"/>
            <a:ext cx="7438126" cy="646331"/>
          </a:xfrm>
          <a:prstGeom prst="rect">
            <a:avLst/>
          </a:prstGeom>
          <a:noFill/>
        </p:spPr>
        <p:txBody>
          <a:bodyPr wrap="none" rtlCol="0">
            <a:spAutoFit/>
          </a:bodyPr>
          <a:lstStyle/>
          <a:p>
            <a:r>
              <a:rPr lang="en-US" sz="3600" b="1" i="1" dirty="0" smtClean="0"/>
              <a:t>… Are there Arguments we can make</a:t>
            </a:r>
            <a:r>
              <a:rPr lang="en-US" sz="3600" b="1" dirty="0" smtClean="0"/>
              <a:t>?</a:t>
            </a:r>
            <a:endParaRPr lang="en-US" sz="3600" b="1" dirty="0"/>
          </a:p>
        </p:txBody>
      </p:sp>
    </p:spTree>
    <p:extLst>
      <p:ext uri="{BB962C8B-B14F-4D97-AF65-F5344CB8AC3E}">
        <p14:creationId xmlns:p14="http://schemas.microsoft.com/office/powerpoint/2010/main" val="3313689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74638"/>
            <a:ext cx="4648200" cy="868362"/>
          </a:xfrm>
        </p:spPr>
        <p:txBody>
          <a:bodyPr>
            <a:normAutofit fontScale="90000"/>
          </a:bodyPr>
          <a:lstStyle/>
          <a:p>
            <a:r>
              <a:rPr lang="en-US" b="1" dirty="0" smtClean="0"/>
              <a:t>Let’s Keep it Simple</a:t>
            </a:r>
            <a:endParaRPr lang="en-US" b="1" dirty="0"/>
          </a:p>
        </p:txBody>
      </p:sp>
      <p:pic>
        <p:nvPicPr>
          <p:cNvPr id="1026" name="Picture 2" descr="http://conqueryourpcosnaturally.com/wp-content/uploads/sites/85/2014/03/Dr-Su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3962400" cy="52805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richannel.org/images/rubegoldberg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81400"/>
            <a:ext cx="428625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houghtglut.com/wp-content/uploads/2013/07/find-x-here-it-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219959"/>
            <a:ext cx="3370217" cy="336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80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CCLS: </a:t>
            </a:r>
            <a:r>
              <a:rPr lang="en-US" b="1" i="1" dirty="0" smtClean="0"/>
              <a:t>Claim &amp; </a:t>
            </a:r>
            <a:r>
              <a:rPr lang="en-US" b="1" i="1" dirty="0"/>
              <a:t>Argument</a:t>
            </a:r>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r>
              <a:rPr lang="en-US" sz="3600" b="1" dirty="0"/>
              <a:t>CLAIM</a:t>
            </a:r>
            <a:r>
              <a:rPr lang="en-US" sz="3600" dirty="0"/>
              <a:t>: “State or assert that something is the case, typically without providing evidence or proof.”</a:t>
            </a:r>
          </a:p>
          <a:p>
            <a:pPr marL="0" indent="0">
              <a:buNone/>
            </a:pPr>
            <a:endParaRPr lang="en-US" sz="3600" b="1" dirty="0"/>
          </a:p>
          <a:p>
            <a:r>
              <a:rPr lang="en-US" sz="3600" b="1" dirty="0" smtClean="0"/>
              <a:t>ARGUMENT: </a:t>
            </a:r>
            <a:r>
              <a:rPr lang="en-US" sz="3600" dirty="0" smtClean="0"/>
              <a:t>“A </a:t>
            </a:r>
            <a:r>
              <a:rPr lang="en-US" sz="3600" dirty="0"/>
              <a:t>reason </a:t>
            </a:r>
            <a:endParaRPr lang="en-US" sz="3600" dirty="0" smtClean="0"/>
          </a:p>
          <a:p>
            <a:pPr marL="0" indent="0">
              <a:buNone/>
            </a:pPr>
            <a:r>
              <a:rPr lang="en-US" sz="3600" dirty="0"/>
              <a:t> </a:t>
            </a:r>
            <a:r>
              <a:rPr lang="en-US" sz="3600" dirty="0" smtClean="0"/>
              <a:t> or </a:t>
            </a:r>
            <a:r>
              <a:rPr lang="en-US" sz="3600" dirty="0"/>
              <a:t>set of reasons given </a:t>
            </a:r>
            <a:endParaRPr lang="en-US" sz="3600" dirty="0" smtClean="0"/>
          </a:p>
          <a:p>
            <a:pPr marL="0" indent="0">
              <a:buNone/>
            </a:pPr>
            <a:r>
              <a:rPr lang="en-US" sz="3600" dirty="0"/>
              <a:t> </a:t>
            </a:r>
            <a:r>
              <a:rPr lang="en-US" sz="3600" dirty="0" smtClean="0"/>
              <a:t> with </a:t>
            </a:r>
            <a:r>
              <a:rPr lang="en-US" sz="3600" dirty="0"/>
              <a:t>the aim of persuading </a:t>
            </a:r>
            <a:endParaRPr lang="en-US" sz="3600" dirty="0" smtClean="0"/>
          </a:p>
          <a:p>
            <a:pPr marL="0" indent="0">
              <a:buNone/>
            </a:pPr>
            <a:r>
              <a:rPr lang="en-US" sz="3600" dirty="0" smtClean="0"/>
              <a:t>  others </a:t>
            </a:r>
            <a:r>
              <a:rPr lang="en-US" sz="3600" dirty="0"/>
              <a:t>that an action or idea </a:t>
            </a:r>
            <a:endParaRPr lang="en-US" sz="3600" dirty="0" smtClean="0"/>
          </a:p>
          <a:p>
            <a:pPr marL="0" indent="0">
              <a:buNone/>
            </a:pPr>
            <a:r>
              <a:rPr lang="en-US" sz="3600" dirty="0" smtClean="0"/>
              <a:t>  is right </a:t>
            </a:r>
            <a:r>
              <a:rPr lang="en-US" sz="3600" dirty="0"/>
              <a:t>or wrong</a:t>
            </a:r>
            <a:r>
              <a:rPr lang="en-US" sz="3600" dirty="0" smtClean="0"/>
              <a:t>.”</a:t>
            </a:r>
          </a:p>
          <a:p>
            <a:endParaRPr lang="en-US" dirty="0"/>
          </a:p>
        </p:txBody>
      </p:sp>
      <p:pic>
        <p:nvPicPr>
          <p:cNvPr id="3074" name="Picture 2" descr="http://craphound.com/images/doonesburysituationalsci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423" y="3886200"/>
            <a:ext cx="3192256" cy="21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267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the Simplest Sense…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b="1" dirty="0" smtClean="0"/>
              <a:t>CLAIM </a:t>
            </a:r>
            <a:r>
              <a:rPr lang="en-US" dirty="0" smtClean="0"/>
              <a:t>could be a </a:t>
            </a:r>
            <a:r>
              <a:rPr lang="en-US" b="1" dirty="0" smtClean="0"/>
              <a:t>HYPOTHESIS or a PREDICTION</a:t>
            </a:r>
          </a:p>
          <a:p>
            <a:endParaRPr lang="en-US" dirty="0"/>
          </a:p>
          <a:p>
            <a:r>
              <a:rPr lang="en-US" dirty="0" smtClean="0"/>
              <a:t>What happens in the Laboratory Experience will then be the REASONS (Evidence) to support your Hypothesis or Prediction (Claim)</a:t>
            </a:r>
          </a:p>
          <a:p>
            <a:endParaRPr lang="en-US" dirty="0"/>
          </a:p>
          <a:p>
            <a:r>
              <a:rPr lang="en-US" dirty="0" smtClean="0"/>
              <a:t>We most often see this in labs that </a:t>
            </a:r>
            <a:r>
              <a:rPr lang="en-US" b="1" i="1" dirty="0" smtClean="0"/>
              <a:t>Observe a Process/Effect</a:t>
            </a:r>
            <a:r>
              <a:rPr lang="en-US" dirty="0" smtClean="0"/>
              <a:t>, </a:t>
            </a:r>
            <a:r>
              <a:rPr lang="en-US" b="1" i="1" dirty="0" smtClean="0"/>
              <a:t>Models &amp; Simulations</a:t>
            </a:r>
            <a:r>
              <a:rPr lang="en-US" dirty="0" smtClean="0"/>
              <a:t>, and when we look at a </a:t>
            </a:r>
            <a:r>
              <a:rPr lang="en-US" b="1" i="1" dirty="0" smtClean="0"/>
              <a:t>Relationship</a:t>
            </a:r>
            <a:endParaRPr lang="en-US" b="1" i="1" dirty="0"/>
          </a:p>
        </p:txBody>
      </p:sp>
    </p:spTree>
    <p:extLst>
      <p:ext uri="{BB962C8B-B14F-4D97-AF65-F5344CB8AC3E}">
        <p14:creationId xmlns:p14="http://schemas.microsoft.com/office/powerpoint/2010/main" val="1435885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Change Our Paradigm</a:t>
            </a:r>
            <a:endParaRPr lang="en-US" b="1" dirty="0"/>
          </a:p>
        </p:txBody>
      </p:sp>
      <p:sp>
        <p:nvSpPr>
          <p:cNvPr id="3" name="Content Placeholder 2"/>
          <p:cNvSpPr>
            <a:spLocks noGrp="1"/>
          </p:cNvSpPr>
          <p:nvPr>
            <p:ph idx="1"/>
          </p:nvPr>
        </p:nvSpPr>
        <p:spPr>
          <a:xfrm>
            <a:off x="457200" y="1295400"/>
            <a:ext cx="8229600" cy="5105400"/>
          </a:xfrm>
        </p:spPr>
        <p:txBody>
          <a:bodyPr>
            <a:normAutofit fontScale="85000" lnSpcReduction="20000"/>
          </a:bodyPr>
          <a:lstStyle/>
          <a:p>
            <a:r>
              <a:rPr lang="en-US" b="1" dirty="0" smtClean="0"/>
              <a:t>REGARDLESS OF THE TYPE OF LAB …</a:t>
            </a:r>
          </a:p>
          <a:p>
            <a:r>
              <a:rPr lang="en-US" b="1" dirty="0" smtClean="0"/>
              <a:t>Goal of a laboratory experience </a:t>
            </a:r>
            <a:r>
              <a:rPr lang="en-US" dirty="0" smtClean="0"/>
              <a:t>is to either start with a </a:t>
            </a:r>
            <a:r>
              <a:rPr lang="en-US" dirty="0"/>
              <a:t>claim (FACT) OR </a:t>
            </a:r>
            <a:r>
              <a:rPr lang="en-US" dirty="0" smtClean="0"/>
              <a:t>arrive at a claim that uses the observations/data as your evidence (reasons) to support your claim. </a:t>
            </a:r>
          </a:p>
          <a:p>
            <a:pPr marL="0" indent="0">
              <a:buNone/>
            </a:pPr>
            <a:endParaRPr lang="en-US" dirty="0" smtClean="0"/>
          </a:p>
          <a:p>
            <a:r>
              <a:rPr lang="en-US" dirty="0"/>
              <a:t>In other words – Laboratory experiences should allow us to </a:t>
            </a:r>
            <a:r>
              <a:rPr lang="en-US" b="1" dirty="0"/>
              <a:t>arrive at </a:t>
            </a:r>
            <a:r>
              <a:rPr lang="en-US" b="1" dirty="0" smtClean="0"/>
              <a:t>fact(s) ourselves through a specific activity or series of activities</a:t>
            </a:r>
            <a:endParaRPr lang="en-US" b="1" dirty="0"/>
          </a:p>
          <a:p>
            <a:pPr marL="0" indent="0">
              <a:buNone/>
            </a:pPr>
            <a:endParaRPr lang="en-US" dirty="0"/>
          </a:p>
          <a:p>
            <a:r>
              <a:rPr lang="en-US" dirty="0" smtClean="0"/>
              <a:t>Ideally, factual </a:t>
            </a:r>
            <a:r>
              <a:rPr lang="en-US" dirty="0"/>
              <a:t>claims </a:t>
            </a:r>
            <a:r>
              <a:rPr lang="en-US" dirty="0" smtClean="0"/>
              <a:t>arrived by ourselves should </a:t>
            </a:r>
            <a:r>
              <a:rPr lang="en-US" b="1" dirty="0" smtClean="0"/>
              <a:t>match those </a:t>
            </a:r>
            <a:r>
              <a:rPr lang="en-US" dirty="0" smtClean="0"/>
              <a:t>reported </a:t>
            </a:r>
            <a:r>
              <a:rPr lang="en-US" dirty="0"/>
              <a:t>by others </a:t>
            </a:r>
            <a:r>
              <a:rPr lang="en-US" b="1" dirty="0"/>
              <a:t>in primary and secondary </a:t>
            </a:r>
            <a:r>
              <a:rPr lang="en-US" b="1" dirty="0" smtClean="0"/>
              <a:t>sources</a:t>
            </a:r>
            <a:endParaRPr lang="en-US" b="1" dirty="0"/>
          </a:p>
          <a:p>
            <a:endParaRPr lang="en-US" dirty="0"/>
          </a:p>
        </p:txBody>
      </p:sp>
    </p:spTree>
    <p:extLst>
      <p:ext uri="{BB962C8B-B14F-4D97-AF65-F5344CB8AC3E}">
        <p14:creationId xmlns:p14="http://schemas.microsoft.com/office/powerpoint/2010/main" val="2125588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4800" b="1" dirty="0" smtClean="0"/>
              <a:t>Take 5</a:t>
            </a:r>
            <a:endParaRPr lang="en-US" sz="4800" b="1" dirty="0"/>
          </a:p>
        </p:txBody>
      </p:sp>
      <p:sp>
        <p:nvSpPr>
          <p:cNvPr id="3" name="Content Placeholder 2"/>
          <p:cNvSpPr>
            <a:spLocks noGrp="1"/>
          </p:cNvSpPr>
          <p:nvPr>
            <p:ph idx="1"/>
          </p:nvPr>
        </p:nvSpPr>
        <p:spPr>
          <a:xfrm>
            <a:off x="457200" y="1143000"/>
            <a:ext cx="8229600" cy="5410200"/>
          </a:xfrm>
        </p:spPr>
        <p:txBody>
          <a:bodyPr/>
          <a:lstStyle/>
          <a:p>
            <a:r>
              <a:rPr lang="en-US" b="1" dirty="0" smtClean="0"/>
              <a:t>Please take turns sharing your Performance Tasks. Think about …</a:t>
            </a:r>
          </a:p>
          <a:p>
            <a:pPr lvl="1"/>
            <a:r>
              <a:rPr lang="en-US" i="1" dirty="0" smtClean="0"/>
              <a:t>What worked well</a:t>
            </a:r>
          </a:p>
          <a:p>
            <a:pPr lvl="1"/>
            <a:r>
              <a:rPr lang="en-US" i="1" dirty="0" smtClean="0"/>
              <a:t>How you set it up</a:t>
            </a:r>
          </a:p>
          <a:p>
            <a:pPr lvl="1"/>
            <a:r>
              <a:rPr lang="en-US" i="1" dirty="0" smtClean="0"/>
              <a:t>How you got the idea</a:t>
            </a:r>
          </a:p>
          <a:p>
            <a:pPr lvl="1"/>
            <a:r>
              <a:rPr lang="en-US" i="1" dirty="0" smtClean="0"/>
              <a:t>What students liked best</a:t>
            </a:r>
          </a:p>
          <a:p>
            <a:pPr lvl="1"/>
            <a:r>
              <a:rPr lang="en-US" i="1" dirty="0" smtClean="0"/>
              <a:t>The texts you selected</a:t>
            </a:r>
          </a:p>
          <a:p>
            <a:pPr lvl="1"/>
            <a:r>
              <a:rPr lang="en-US" i="1" dirty="0" smtClean="0"/>
              <a:t>How long it took</a:t>
            </a:r>
          </a:p>
          <a:p>
            <a:pPr lvl="1"/>
            <a:r>
              <a:rPr lang="en-US" i="1" dirty="0" smtClean="0"/>
              <a:t>Feedback from your colleagues</a:t>
            </a:r>
          </a:p>
          <a:p>
            <a:pPr lvl="1"/>
            <a:r>
              <a:rPr lang="en-US" i="1" dirty="0" smtClean="0"/>
              <a:t>What you might add to it next time</a:t>
            </a:r>
          </a:p>
          <a:p>
            <a:pPr lvl="1"/>
            <a:endParaRPr lang="en-US" i="1" dirty="0" smtClean="0"/>
          </a:p>
          <a:p>
            <a:pPr lvl="1"/>
            <a:endParaRPr lang="en-US" dirty="0"/>
          </a:p>
        </p:txBody>
      </p:sp>
      <p:pic>
        <p:nvPicPr>
          <p:cNvPr id="1028" name="Picture 4" descr="https://cbsnewyork.files.wordpress.com/2011/09/nylotterylogo_42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951789" cy="297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34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b="1" dirty="0" smtClean="0"/>
              <a:t>Where do these FACTS come from?</a:t>
            </a:r>
            <a:endParaRPr lang="en-US" b="1" dirty="0"/>
          </a:p>
        </p:txBody>
      </p:sp>
      <p:sp>
        <p:nvSpPr>
          <p:cNvPr id="3" name="Content Placeholder 2"/>
          <p:cNvSpPr>
            <a:spLocks noGrp="1"/>
          </p:cNvSpPr>
          <p:nvPr>
            <p:ph idx="1"/>
          </p:nvPr>
        </p:nvSpPr>
        <p:spPr>
          <a:xfrm>
            <a:off x="457200" y="1752600"/>
            <a:ext cx="8229600" cy="4373563"/>
          </a:xfrm>
        </p:spPr>
        <p:txBody>
          <a:bodyPr/>
          <a:lstStyle/>
          <a:p>
            <a:r>
              <a:rPr lang="en-US" sz="3600" b="1" dirty="0" smtClean="0"/>
              <a:t>Standards </a:t>
            </a:r>
            <a:r>
              <a:rPr lang="en-US" sz="3600" dirty="0" smtClean="0"/>
              <a:t>(Content, Skills, Process)</a:t>
            </a:r>
          </a:p>
          <a:p>
            <a:r>
              <a:rPr lang="en-US" sz="3600" b="1" i="1" dirty="0" smtClean="0"/>
              <a:t>Key ideas (Examples)</a:t>
            </a:r>
            <a:endParaRPr lang="en-US" sz="3600" b="1" i="1" dirty="0"/>
          </a:p>
          <a:p>
            <a:r>
              <a:rPr lang="en-US" sz="3600" b="1" i="1" dirty="0"/>
              <a:t>Performance </a:t>
            </a:r>
            <a:r>
              <a:rPr lang="en-US" sz="3600" b="1" i="1" dirty="0" smtClean="0"/>
              <a:t>Indicators</a:t>
            </a:r>
            <a:endParaRPr lang="en-US" sz="3600" b="1" i="1" dirty="0"/>
          </a:p>
          <a:p>
            <a:r>
              <a:rPr lang="en-US" sz="6000" b="1" i="1" dirty="0">
                <a:solidFill>
                  <a:srgbClr val="FF0000"/>
                </a:solidFill>
              </a:rPr>
              <a:t>Major </a:t>
            </a:r>
            <a:r>
              <a:rPr lang="en-US" sz="6000" b="1" i="1" dirty="0" smtClean="0">
                <a:solidFill>
                  <a:srgbClr val="FF0000"/>
                </a:solidFill>
              </a:rPr>
              <a:t>Understandings</a:t>
            </a:r>
            <a:endParaRPr lang="en-US" sz="6000" b="1" i="1" dirty="0">
              <a:solidFill>
                <a:srgbClr val="FF0000"/>
              </a:solidFill>
            </a:endParaRPr>
          </a:p>
          <a:p>
            <a:r>
              <a:rPr lang="en-US" sz="3600" b="1" i="1" dirty="0"/>
              <a:t>A</a:t>
            </a:r>
            <a:r>
              <a:rPr lang="en-US" sz="3600" b="1" i="1" dirty="0" smtClean="0"/>
              <a:t>ppendix A (Lab Skills)</a:t>
            </a:r>
          </a:p>
          <a:p>
            <a:r>
              <a:rPr lang="en-US" sz="3600" b="1" i="1" dirty="0" smtClean="0"/>
              <a:t>Appendix B/C</a:t>
            </a:r>
            <a:endParaRPr lang="en-US" sz="3600" b="1" i="1" dirty="0"/>
          </a:p>
        </p:txBody>
      </p:sp>
    </p:spTree>
    <p:extLst>
      <p:ext uri="{BB962C8B-B14F-4D97-AF65-F5344CB8AC3E}">
        <p14:creationId xmlns:p14="http://schemas.microsoft.com/office/powerpoint/2010/main" val="3201818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487362"/>
          </a:xfrm>
        </p:spPr>
        <p:txBody>
          <a:bodyPr>
            <a:noAutofit/>
          </a:bodyPr>
          <a:lstStyle/>
          <a:p>
            <a:r>
              <a:rPr lang="en-US" sz="3600" b="1" dirty="0" smtClean="0"/>
              <a:t>Sea Urchin Eggs: Cleavage &amp; Gastrulation</a:t>
            </a:r>
            <a:endParaRPr lang="en-US" sz="3600" b="1"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b="1" dirty="0"/>
              <a:t>Standard 4: </a:t>
            </a:r>
            <a:r>
              <a:rPr lang="en-US" dirty="0"/>
              <a:t>Students will understand and apply scientific concepts, principles, and theories pertaining to the </a:t>
            </a:r>
            <a:r>
              <a:rPr lang="en-US" dirty="0" smtClean="0"/>
              <a:t>physical setting </a:t>
            </a:r>
            <a:r>
              <a:rPr lang="en-US" dirty="0"/>
              <a:t>and </a:t>
            </a:r>
            <a:r>
              <a:rPr lang="en-US" u="sng" dirty="0"/>
              <a:t>living environment </a:t>
            </a:r>
            <a:r>
              <a:rPr lang="en-US" dirty="0"/>
              <a:t>and recognize the historical development of ideas in science.</a:t>
            </a:r>
            <a:endParaRPr lang="en-US" dirty="0" smtClean="0"/>
          </a:p>
          <a:p>
            <a:r>
              <a:rPr lang="en-US" b="1" dirty="0" smtClean="0"/>
              <a:t>KI 4: </a:t>
            </a:r>
            <a:r>
              <a:rPr lang="en-US" dirty="0" smtClean="0"/>
              <a:t>The continuity of life is sustained through reproduction and development</a:t>
            </a:r>
          </a:p>
          <a:p>
            <a:r>
              <a:rPr lang="en-US" b="1" dirty="0" smtClean="0"/>
              <a:t>PI 4.1</a:t>
            </a:r>
            <a:r>
              <a:rPr lang="en-US" dirty="0" smtClean="0"/>
              <a:t>: Explain how organisms, including humans reproduce their own kind</a:t>
            </a:r>
          </a:p>
          <a:p>
            <a:endParaRPr lang="en-US" dirty="0"/>
          </a:p>
          <a:p>
            <a:r>
              <a:rPr lang="en-US" b="1" dirty="0" smtClean="0"/>
              <a:t>MU 4.1d </a:t>
            </a:r>
            <a:r>
              <a:rPr lang="en-US" b="1" i="1" dirty="0">
                <a:solidFill>
                  <a:srgbClr val="FF0000"/>
                </a:solidFill>
              </a:rPr>
              <a:t>The zygote may divide by mitosis and differentiate to form the specialized </a:t>
            </a:r>
            <a:r>
              <a:rPr lang="en-US" b="1" i="1" dirty="0" smtClean="0">
                <a:solidFill>
                  <a:srgbClr val="FF0000"/>
                </a:solidFill>
              </a:rPr>
              <a:t>cells, tissues</a:t>
            </a:r>
            <a:r>
              <a:rPr lang="en-US" b="1" i="1" dirty="0">
                <a:solidFill>
                  <a:srgbClr val="FF0000"/>
                </a:solidFill>
              </a:rPr>
              <a:t>, and organs of multicellular organisms</a:t>
            </a:r>
          </a:p>
        </p:txBody>
      </p:sp>
    </p:spTree>
    <p:extLst>
      <p:ext uri="{BB962C8B-B14F-4D97-AF65-F5344CB8AC3E}">
        <p14:creationId xmlns:p14="http://schemas.microsoft.com/office/powerpoint/2010/main" val="872564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73" y="228600"/>
            <a:ext cx="8229600" cy="944562"/>
          </a:xfrm>
        </p:spPr>
        <p:txBody>
          <a:bodyPr>
            <a:normAutofit/>
          </a:bodyPr>
          <a:lstStyle/>
          <a:p>
            <a:r>
              <a:rPr lang="en-US" b="1" dirty="0"/>
              <a:t>Skill </a:t>
            </a:r>
            <a:r>
              <a:rPr lang="en-US" b="1" dirty="0" smtClean="0"/>
              <a:t>Lab: </a:t>
            </a:r>
            <a:r>
              <a:rPr lang="en-US" b="1" i="1" dirty="0" smtClean="0"/>
              <a:t>Metric Measurement</a:t>
            </a:r>
            <a:endParaRPr lang="en-US" b="1" i="1" dirty="0"/>
          </a:p>
        </p:txBody>
      </p:sp>
      <p:sp>
        <p:nvSpPr>
          <p:cNvPr id="3" name="Content Placeholder 2"/>
          <p:cNvSpPr>
            <a:spLocks noGrp="1"/>
          </p:cNvSpPr>
          <p:nvPr>
            <p:ph idx="1"/>
          </p:nvPr>
        </p:nvSpPr>
        <p:spPr>
          <a:xfrm>
            <a:off x="457200" y="1219200"/>
            <a:ext cx="8229600" cy="2971801"/>
          </a:xfrm>
        </p:spPr>
        <p:txBody>
          <a:bodyPr>
            <a:normAutofit fontScale="85000" lnSpcReduction="10000"/>
          </a:bodyPr>
          <a:lstStyle/>
          <a:p>
            <a:r>
              <a:rPr lang="en-US" b="1" dirty="0" smtClean="0"/>
              <a:t>Appendix A</a:t>
            </a:r>
            <a:r>
              <a:rPr lang="en-US" dirty="0" smtClean="0"/>
              <a:t>: Selects and uses correct instruments.</a:t>
            </a:r>
          </a:p>
          <a:p>
            <a:r>
              <a:rPr lang="en-US" b="1" dirty="0" smtClean="0">
                <a:solidFill>
                  <a:srgbClr val="FF0000"/>
                </a:solidFill>
              </a:rPr>
              <a:t>Uses Metric ruler to measure length </a:t>
            </a:r>
          </a:p>
          <a:p>
            <a:r>
              <a:rPr lang="en-US" b="1" dirty="0"/>
              <a:t>1.2b</a:t>
            </a:r>
            <a:r>
              <a:rPr lang="en-US" dirty="0"/>
              <a:t> </a:t>
            </a:r>
            <a:r>
              <a:rPr lang="en-US" i="1" dirty="0"/>
              <a:t>Inquiry involves making judgments about the </a:t>
            </a:r>
            <a:r>
              <a:rPr lang="en-US" i="1" u="sng" dirty="0"/>
              <a:t>reliability of the source </a:t>
            </a:r>
            <a:r>
              <a:rPr lang="en-US" i="1" dirty="0" smtClean="0"/>
              <a:t>and relevance </a:t>
            </a:r>
            <a:r>
              <a:rPr lang="en-US" i="1" dirty="0"/>
              <a:t>of information</a:t>
            </a:r>
            <a:endParaRPr lang="en-US" i="1" dirty="0" smtClean="0"/>
          </a:p>
          <a:p>
            <a:r>
              <a:rPr lang="en-US" b="1" dirty="0" smtClean="0"/>
              <a:t>PI 2.2a </a:t>
            </a:r>
            <a:r>
              <a:rPr lang="en-US" i="1" dirty="0"/>
              <a:t>… Recommendations </a:t>
            </a:r>
            <a:r>
              <a:rPr lang="en-US" i="1" dirty="0" smtClean="0"/>
              <a:t>for </a:t>
            </a:r>
            <a:r>
              <a:rPr lang="en-US" i="1" u="sng" dirty="0" smtClean="0"/>
              <a:t>methodologies</a:t>
            </a:r>
            <a:r>
              <a:rPr lang="en-US" i="1" dirty="0"/>
              <a:t>, </a:t>
            </a:r>
            <a:r>
              <a:rPr lang="en-US" i="1" u="sng" dirty="0"/>
              <a:t>use of technologies</a:t>
            </a:r>
            <a:r>
              <a:rPr lang="en-US" i="1" dirty="0"/>
              <a:t>, </a:t>
            </a:r>
            <a:r>
              <a:rPr lang="en-US" i="1" u="sng" dirty="0"/>
              <a:t>proper equipment</a:t>
            </a:r>
            <a:r>
              <a:rPr lang="en-US" i="1" dirty="0"/>
              <a:t>, and safety precautions </a:t>
            </a:r>
            <a:r>
              <a:rPr lang="en-US" i="1" dirty="0" smtClean="0"/>
              <a:t>should also </a:t>
            </a:r>
            <a:r>
              <a:rPr lang="en-US" i="1" dirty="0"/>
              <a:t>be included</a:t>
            </a:r>
            <a:r>
              <a:rPr lang="en-US" dirty="0"/>
              <a:t>.</a:t>
            </a:r>
          </a:p>
        </p:txBody>
      </p:sp>
      <p:pic>
        <p:nvPicPr>
          <p:cNvPr id="5" name="Picture 2" descr="http://www.promo-wholesale.com/Upfiles/Prod_n/12--Clear-Lacquer-Wood-Ruler-W--English---Metric-Scale---Standard-Delivery_200908154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69" y="4419600"/>
            <a:ext cx="4821763" cy="216938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designjuices.co.uk/wp-content/uploads/2010/12/rul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267200"/>
            <a:ext cx="3362259" cy="224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51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dirty="0" smtClean="0"/>
              <a:t>Proper Equipment</a:t>
            </a:r>
            <a:endParaRPr lang="en-US" b="1" dirty="0"/>
          </a:p>
        </p:txBody>
      </p:sp>
      <p:pic>
        <p:nvPicPr>
          <p:cNvPr id="7170" name="Picture 2" descr="http://www.craftsmanspace.com/sites/default/files/knowledge-category/slide_cali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9581"/>
            <a:ext cx="47625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vipdesk.files.wordpress.com/2011/04/measuring-ta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786754"/>
            <a:ext cx="2374340" cy="157544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osx.wdfiles.com/local--files/icon:iruler/iRul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9600" y="2839130"/>
            <a:ext cx="1271211" cy="1271212"/>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ecx.images-amazon.com/images/I/81kpiO1SD0L._SX522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07660"/>
            <a:ext cx="3718169" cy="2350566"/>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familyfootwearcenter.com/wp-content/uploads/how-to-measure-shoe-siz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876800"/>
            <a:ext cx="297284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micromark.com/RS/SR/Product/10116_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362200"/>
            <a:ext cx="30956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3.bp.blogspot.com/_shC0iAwFwvw/TT9lmnDcR5I/AAAAAAAAF3g/DTpR1xoVck0/s1600/read-architect_s-scale-ruler-800X8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8700" y="2514600"/>
            <a:ext cx="2641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631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Methodologies</a:t>
            </a:r>
            <a:endParaRPr lang="en-US" b="1" dirty="0"/>
          </a:p>
        </p:txBody>
      </p:sp>
      <p:sp>
        <p:nvSpPr>
          <p:cNvPr id="3" name="Content Placeholder 2"/>
          <p:cNvSpPr>
            <a:spLocks noGrp="1"/>
          </p:cNvSpPr>
          <p:nvPr>
            <p:ph idx="1"/>
          </p:nvPr>
        </p:nvSpPr>
        <p:spPr>
          <a:xfrm>
            <a:off x="457200" y="1371600"/>
            <a:ext cx="8229600" cy="4754563"/>
          </a:xfrm>
        </p:spPr>
        <p:txBody>
          <a:bodyPr/>
          <a:lstStyle/>
          <a:p>
            <a:r>
              <a:rPr lang="en-US" dirty="0" smtClean="0"/>
              <a:t>A set of agreed upon ways (</a:t>
            </a:r>
            <a:r>
              <a:rPr lang="en-US" i="1" dirty="0" smtClean="0"/>
              <a:t>rules, practices</a:t>
            </a:r>
            <a:r>
              <a:rPr lang="en-US" dirty="0" smtClean="0"/>
              <a:t>) of doing something (</a:t>
            </a:r>
            <a:r>
              <a:rPr lang="en-US" i="1" dirty="0" smtClean="0"/>
              <a:t>technique, procedure, process, etc</a:t>
            </a:r>
            <a:r>
              <a:rPr lang="en-US" dirty="0" smtClean="0"/>
              <a:t>.)</a:t>
            </a:r>
            <a:endParaRPr lang="en-US" dirty="0"/>
          </a:p>
        </p:txBody>
      </p:sp>
      <p:pic>
        <p:nvPicPr>
          <p:cNvPr id="4" name="Picture 2" descr="http://science.halleyhosting.com/sci/ibbio/inquiry/error/rul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05200"/>
            <a:ext cx="3571876" cy="966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biologycorner.com/physics/scimethod/img/fish_ru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029200"/>
            <a:ext cx="35718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misterfig.org/webnotes/math/page3/files/stacks_image_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86" y="3352800"/>
            <a:ext cx="4306986" cy="318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Use of Technology</a:t>
            </a:r>
            <a:endParaRPr lang="en-US" b="1" dirty="0"/>
          </a:p>
        </p:txBody>
      </p:sp>
      <p:sp>
        <p:nvSpPr>
          <p:cNvPr id="3" name="Content Placeholder 2"/>
          <p:cNvSpPr>
            <a:spLocks noGrp="1"/>
          </p:cNvSpPr>
          <p:nvPr>
            <p:ph idx="1"/>
          </p:nvPr>
        </p:nvSpPr>
        <p:spPr>
          <a:xfrm>
            <a:off x="502508" y="2133599"/>
            <a:ext cx="8229600" cy="4479807"/>
          </a:xfrm>
        </p:spPr>
        <p:txBody>
          <a:bodyPr>
            <a:normAutofit/>
          </a:bodyPr>
          <a:lstStyle/>
          <a:p>
            <a:r>
              <a:rPr lang="en-US" dirty="0" smtClean="0"/>
              <a:t>Scale: Appropriate Scale (mm)</a:t>
            </a:r>
          </a:p>
          <a:p>
            <a:r>
              <a:rPr lang="en-US" dirty="0" smtClean="0"/>
              <a:t>Do not start from end/zero</a:t>
            </a:r>
          </a:p>
          <a:p>
            <a:r>
              <a:rPr lang="en-US" dirty="0" smtClean="0"/>
              <a:t>Looking </a:t>
            </a:r>
            <a:r>
              <a:rPr lang="en-US" dirty="0"/>
              <a:t>straight </a:t>
            </a:r>
            <a:r>
              <a:rPr lang="en-US" dirty="0" smtClean="0"/>
              <a:t>down </a:t>
            </a:r>
            <a:r>
              <a:rPr lang="en-US" dirty="0"/>
              <a:t>at the </a:t>
            </a:r>
            <a:r>
              <a:rPr lang="en-US" dirty="0" smtClean="0"/>
              <a:t>ruler</a:t>
            </a:r>
          </a:p>
          <a:p>
            <a:r>
              <a:rPr lang="en-US" dirty="0" smtClean="0"/>
              <a:t>Correct use of Significant Figures  (hundredth)</a:t>
            </a:r>
          </a:p>
          <a:p>
            <a:endParaRPr lang="en-US" sz="1800" dirty="0"/>
          </a:p>
          <a:p>
            <a:r>
              <a:rPr lang="en-US" b="1" dirty="0" smtClean="0"/>
              <a:t>Reliability</a:t>
            </a:r>
            <a:r>
              <a:rPr lang="en-US" dirty="0" smtClean="0"/>
              <a:t> </a:t>
            </a:r>
            <a:r>
              <a:rPr lang="en-US" dirty="0"/>
              <a:t>(</a:t>
            </a:r>
            <a:r>
              <a:rPr lang="en-US" i="1" dirty="0"/>
              <a:t>Consistency</a:t>
            </a:r>
            <a:r>
              <a:rPr lang="en-US" dirty="0"/>
              <a:t>) </a:t>
            </a:r>
            <a:r>
              <a:rPr lang="en-US" b="1" dirty="0" smtClean="0"/>
              <a:t>of Source</a:t>
            </a:r>
          </a:p>
          <a:p>
            <a:r>
              <a:rPr lang="en-US" dirty="0" smtClean="0"/>
              <a:t>Come from the Instrument Selection, </a:t>
            </a:r>
            <a:r>
              <a:rPr lang="en-US" dirty="0"/>
              <a:t>Follow Specific </a:t>
            </a:r>
            <a:r>
              <a:rPr lang="en-US" dirty="0" smtClean="0"/>
              <a:t>Practices, Experience of User</a:t>
            </a:r>
            <a:endParaRPr lang="en-US" dirty="0"/>
          </a:p>
        </p:txBody>
      </p:sp>
      <p:pic>
        <p:nvPicPr>
          <p:cNvPr id="1026" name="Picture 2" descr="http://etc.usf.edu/clipart/48200/48249/48249_metruler_l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08" y="838199"/>
            <a:ext cx="8534400" cy="110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759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a:t>Laboratory Reports</a:t>
            </a:r>
            <a:endParaRPr lang="en-US" dirty="0"/>
          </a:p>
        </p:txBody>
      </p:sp>
      <p:sp>
        <p:nvSpPr>
          <p:cNvPr id="3" name="Content Placeholder 2"/>
          <p:cNvSpPr>
            <a:spLocks noGrp="1"/>
          </p:cNvSpPr>
          <p:nvPr>
            <p:ph idx="1"/>
          </p:nvPr>
        </p:nvSpPr>
        <p:spPr>
          <a:xfrm>
            <a:off x="457200" y="990600"/>
            <a:ext cx="8229600" cy="5486400"/>
          </a:xfrm>
        </p:spPr>
        <p:txBody>
          <a:bodyPr>
            <a:normAutofit fontScale="85000" lnSpcReduction="20000"/>
          </a:bodyPr>
          <a:lstStyle/>
          <a:p>
            <a:r>
              <a:rPr lang="en-US" sz="3300" u="sng" dirty="0" smtClean="0"/>
              <a:t>FACTUAL Argument </a:t>
            </a:r>
            <a:r>
              <a:rPr lang="en-US" sz="3300" dirty="0"/>
              <a:t>that summarize a set of activities</a:t>
            </a:r>
            <a:r>
              <a:rPr lang="en-US" sz="3300" dirty="0" smtClean="0"/>
              <a:t>.</a:t>
            </a:r>
          </a:p>
          <a:p>
            <a:endParaRPr lang="en-US" sz="3300" dirty="0"/>
          </a:p>
          <a:p>
            <a:r>
              <a:rPr lang="en-US" sz="3300" b="1" dirty="0" smtClean="0"/>
              <a:t>Summary of Steps you Followed </a:t>
            </a:r>
            <a:r>
              <a:rPr lang="en-US" sz="3300" dirty="0" smtClean="0"/>
              <a:t>– How/Why, including any adjustments/corrections/etc., Equipment/Technologies Used</a:t>
            </a:r>
          </a:p>
          <a:p>
            <a:endParaRPr lang="en-US" sz="3300" dirty="0"/>
          </a:p>
          <a:p>
            <a:r>
              <a:rPr lang="en-US" sz="3300" b="1" dirty="0" smtClean="0"/>
              <a:t>Data (Results) </a:t>
            </a:r>
            <a:r>
              <a:rPr lang="en-US" sz="3300" dirty="0" smtClean="0"/>
              <a:t>– Organized, Represented, Analyzed</a:t>
            </a:r>
          </a:p>
          <a:p>
            <a:endParaRPr lang="en-US" sz="3300" dirty="0" smtClean="0"/>
          </a:p>
          <a:p>
            <a:r>
              <a:rPr lang="en-US" sz="3300" b="1" dirty="0" smtClean="0"/>
              <a:t>Written Explanation </a:t>
            </a:r>
            <a:r>
              <a:rPr lang="en-US" sz="3300" dirty="0" smtClean="0"/>
              <a:t>of how the “</a:t>
            </a:r>
            <a:r>
              <a:rPr lang="en-US" sz="3300" i="1" dirty="0" smtClean="0"/>
              <a:t>laboratory experience</a:t>
            </a:r>
            <a:r>
              <a:rPr lang="en-US" sz="3300" dirty="0" smtClean="0"/>
              <a:t>” enhances the current lesson(s) and/or unit and how the data (evidence)</a:t>
            </a:r>
            <a:r>
              <a:rPr lang="en-US" sz="3300" dirty="0"/>
              <a:t> </a:t>
            </a:r>
            <a:r>
              <a:rPr lang="en-US" sz="3300" dirty="0" smtClean="0"/>
              <a:t>support </a:t>
            </a:r>
            <a:r>
              <a:rPr lang="en-US" sz="3300" dirty="0"/>
              <a:t>your </a:t>
            </a:r>
            <a:r>
              <a:rPr lang="en-US" sz="3300" dirty="0" smtClean="0"/>
              <a:t>argument claim in terms of the identified Content Standards</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929993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Compare to Known Values</a:t>
            </a:r>
            <a:endParaRPr lang="en-US" b="1" dirty="0"/>
          </a:p>
        </p:txBody>
      </p:sp>
      <p:pic>
        <p:nvPicPr>
          <p:cNvPr id="4098" name="Picture 2" descr="http://mollyhacker.com/wp-content/uploads/2011/05/BlindDateHorr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758745"/>
            <a:ext cx="4410075" cy="40957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artsontheinter.net/ArtandGenomics/wp-content/uploads/2013/08/chromatograp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56511"/>
            <a:ext cx="2743200" cy="540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86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t>Paper Chromatography</a:t>
            </a:r>
            <a:endParaRPr lang="en-US" dirty="0"/>
          </a:p>
        </p:txBody>
      </p:sp>
      <p:pic>
        <p:nvPicPr>
          <p:cNvPr id="2052" name="Picture 4" descr="http://socrates.acadiau.ca/COURSES/BIOL/REEKIE/1113/photo/cpap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3856711"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phschool.com/science/biology_place/labbench/lab4/images/pigquiz.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429683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09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82762"/>
          </a:xfrm>
        </p:spPr>
        <p:txBody>
          <a:bodyPr>
            <a:noAutofit/>
          </a:bodyPr>
          <a:lstStyle/>
          <a:p>
            <a:r>
              <a:rPr lang="en-US" b="1" dirty="0" smtClean="0"/>
              <a:t>Retardation Factor (</a:t>
            </a:r>
            <a:r>
              <a:rPr lang="en-US" b="1" dirty="0" err="1" smtClean="0"/>
              <a:t>R</a:t>
            </a:r>
            <a:r>
              <a:rPr lang="en-US" b="1" baseline="-25000" dirty="0" err="1" smtClean="0"/>
              <a:t>f</a:t>
            </a:r>
            <a:r>
              <a:rPr lang="en-US" b="1" dirty="0" smtClean="0"/>
              <a:t>):</a:t>
            </a:r>
            <a:r>
              <a:rPr lang="en-US" sz="3600" b="1" dirty="0" smtClean="0"/>
              <a:t/>
            </a:r>
            <a:br>
              <a:rPr lang="en-US" sz="3600" b="1" dirty="0" smtClean="0"/>
            </a:br>
            <a:r>
              <a:rPr lang="en-US" sz="3200" b="1" dirty="0" smtClean="0"/>
              <a:t>Migration distance of pigment/</a:t>
            </a:r>
            <a:r>
              <a:rPr lang="en-US" sz="3200" b="1" dirty="0" err="1" smtClean="0"/>
              <a:t>Mig</a:t>
            </a:r>
            <a:r>
              <a:rPr lang="en-US" sz="3200" b="1" dirty="0" smtClean="0"/>
              <a:t> </a:t>
            </a:r>
            <a:r>
              <a:rPr lang="en-US" sz="3200" b="1" dirty="0" err="1" smtClean="0"/>
              <a:t>dist</a:t>
            </a:r>
            <a:r>
              <a:rPr lang="en-US" sz="3200" b="1" dirty="0" smtClean="0"/>
              <a:t> of solvent</a:t>
            </a:r>
            <a:r>
              <a:rPr lang="en-US" sz="3600" b="1" dirty="0" smtClean="0"/>
              <a:t/>
            </a:r>
            <a:br>
              <a:rPr lang="en-US" sz="3600" b="1" dirty="0" smtClean="0"/>
            </a:br>
            <a:r>
              <a:rPr lang="en-US" sz="3600" b="1" dirty="0" smtClean="0"/>
              <a:t>Paper Chromatography</a:t>
            </a:r>
            <a:endParaRPr lang="en-US" sz="3600" b="1" dirty="0"/>
          </a:p>
        </p:txBody>
      </p:sp>
      <p:sp>
        <p:nvSpPr>
          <p:cNvPr id="3" name="Content Placeholder 2"/>
          <p:cNvSpPr>
            <a:spLocks noGrp="1"/>
          </p:cNvSpPr>
          <p:nvPr>
            <p:ph idx="1"/>
          </p:nvPr>
        </p:nvSpPr>
        <p:spPr>
          <a:xfrm>
            <a:off x="457200" y="2286000"/>
            <a:ext cx="8229600" cy="3840163"/>
          </a:xfrm>
        </p:spPr>
        <p:txBody>
          <a:bodyPr/>
          <a:lstStyle/>
          <a:p>
            <a:pPr marL="0" indent="0">
              <a:buNone/>
            </a:pPr>
            <a:r>
              <a:rPr lang="en-US" dirty="0"/>
              <a:t> </a:t>
            </a:r>
            <a:r>
              <a:rPr lang="en-US" dirty="0" smtClean="0"/>
              <a:t>   </a:t>
            </a:r>
            <a:r>
              <a:rPr lang="en-US" b="1" u="sng" dirty="0" smtClean="0"/>
              <a:t>Pigment			Color			</a:t>
            </a:r>
            <a:r>
              <a:rPr lang="en-US" b="1" u="sng" dirty="0" err="1" smtClean="0"/>
              <a:t>Rf</a:t>
            </a:r>
            <a:endParaRPr lang="en-US" b="1" u="sng" dirty="0" smtClean="0"/>
          </a:p>
          <a:p>
            <a:r>
              <a:rPr lang="en-US" dirty="0" smtClean="0"/>
              <a:t>Carotene		Yellow	 	0.95</a:t>
            </a:r>
          </a:p>
          <a:p>
            <a:r>
              <a:rPr lang="en-US" dirty="0" err="1" smtClean="0"/>
              <a:t>Phaeophytin</a:t>
            </a:r>
            <a:r>
              <a:rPr lang="en-US" dirty="0" smtClean="0"/>
              <a:t>		Yellow-Grey	0.83</a:t>
            </a:r>
          </a:p>
          <a:p>
            <a:r>
              <a:rPr lang="en-US" dirty="0" smtClean="0"/>
              <a:t>Xanthophyll		Yellow-Brown	0.71</a:t>
            </a:r>
            <a:endParaRPr lang="en-US" dirty="0"/>
          </a:p>
          <a:p>
            <a:r>
              <a:rPr lang="en-US" dirty="0"/>
              <a:t>C</a:t>
            </a:r>
            <a:r>
              <a:rPr lang="en-US" dirty="0" smtClean="0"/>
              <a:t>hlorophyll </a:t>
            </a:r>
            <a:r>
              <a:rPr lang="en-US" dirty="0"/>
              <a:t>a 	</a:t>
            </a:r>
            <a:r>
              <a:rPr lang="en-US" dirty="0" smtClean="0"/>
              <a:t>	Blue-Green	0.65</a:t>
            </a:r>
            <a:endParaRPr lang="en-US" dirty="0"/>
          </a:p>
          <a:p>
            <a:r>
              <a:rPr lang="en-US" dirty="0"/>
              <a:t>C</a:t>
            </a:r>
            <a:r>
              <a:rPr lang="en-US" dirty="0" smtClean="0"/>
              <a:t>hlorophyll </a:t>
            </a:r>
            <a:r>
              <a:rPr lang="en-US" dirty="0"/>
              <a:t>b 	</a:t>
            </a:r>
            <a:r>
              <a:rPr lang="en-US" dirty="0" smtClean="0"/>
              <a:t>	Green		0.45</a:t>
            </a:r>
            <a:endParaRPr lang="en-US" dirty="0"/>
          </a:p>
          <a:p>
            <a:endParaRPr lang="en-US" dirty="0"/>
          </a:p>
        </p:txBody>
      </p:sp>
    </p:spTree>
    <p:extLst>
      <p:ext uri="{BB962C8B-B14F-4D97-AF65-F5344CB8AC3E}">
        <p14:creationId xmlns:p14="http://schemas.microsoft.com/office/powerpoint/2010/main" val="265809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Anticipatory Set: PT, Lab, SWW</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8549455"/>
              </p:ext>
            </p:extLst>
          </p:nvPr>
        </p:nvGraphicFramePr>
        <p:xfrm>
          <a:off x="228600" y="914400"/>
          <a:ext cx="8686800" cy="5679440"/>
        </p:xfrm>
        <a:graphic>
          <a:graphicData uri="http://schemas.openxmlformats.org/drawingml/2006/table">
            <a:tbl>
              <a:tblPr firstRow="1" bandRow="1">
                <a:tableStyleId>{5940675A-B579-460E-94D1-54222C63F5DA}</a:tableStyleId>
              </a:tblPr>
              <a:tblGrid>
                <a:gridCol w="2895600"/>
                <a:gridCol w="2895600"/>
                <a:gridCol w="2895600"/>
              </a:tblGrid>
              <a:tr h="1879600">
                <a:tc>
                  <a:txBody>
                    <a:bodyPr/>
                    <a:lstStyle/>
                    <a:p>
                      <a:pPr marL="342900" indent="-342900">
                        <a:buAutoNum type="arabicPeriod"/>
                      </a:pPr>
                      <a:r>
                        <a:rPr lang="en-US" sz="2400" b="1" dirty="0" smtClean="0"/>
                        <a:t>A </a:t>
                      </a:r>
                      <a:r>
                        <a:rPr lang="en-US" sz="2400" b="1" i="1" dirty="0" smtClean="0"/>
                        <a:t>Performance Task </a:t>
                      </a:r>
                      <a:r>
                        <a:rPr lang="en-US" sz="2400" b="1" dirty="0" smtClean="0"/>
                        <a:t>is a(n)</a:t>
                      </a:r>
                      <a:r>
                        <a:rPr lang="en-US" sz="2400" b="1" baseline="0" dirty="0" smtClean="0"/>
                        <a:t> … ?</a:t>
                      </a:r>
                    </a:p>
                    <a:p>
                      <a:pPr marL="0" indent="0">
                        <a:buNone/>
                      </a:pPr>
                      <a:endParaRPr lang="en-US" sz="2400" b="1" dirty="0"/>
                    </a:p>
                  </a:txBody>
                  <a:tcPr>
                    <a:solidFill>
                      <a:srgbClr val="FFFF00"/>
                    </a:solidFill>
                  </a:tcPr>
                </a:tc>
                <a:tc>
                  <a:txBody>
                    <a:bodyPr/>
                    <a:lstStyle/>
                    <a:p>
                      <a:r>
                        <a:rPr lang="en-US" sz="2400" b="1" dirty="0" smtClean="0"/>
                        <a:t>2. A </a:t>
                      </a:r>
                      <a:r>
                        <a:rPr lang="en-US" sz="2400" b="1" i="1" dirty="0" smtClean="0"/>
                        <a:t>Performance Task </a:t>
                      </a:r>
                      <a:r>
                        <a:rPr lang="en-US" sz="2400" b="1" dirty="0" smtClean="0"/>
                        <a:t>builds on … ?</a:t>
                      </a:r>
                      <a:endParaRPr lang="en-US" sz="2400" b="1" dirty="0"/>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3. The most difficult part of writing a</a:t>
                      </a:r>
                      <a:r>
                        <a:rPr lang="en-US" sz="2400" b="1" baseline="0" dirty="0" smtClean="0"/>
                        <a:t> </a:t>
                      </a:r>
                      <a:r>
                        <a:rPr lang="en-US" sz="2400" b="1" i="1" baseline="0" dirty="0" smtClean="0"/>
                        <a:t>PT</a:t>
                      </a:r>
                      <a:r>
                        <a:rPr lang="en-US" sz="2400" b="1" baseline="0" dirty="0" smtClean="0"/>
                        <a:t> is … ?</a:t>
                      </a:r>
                      <a:endParaRPr lang="en-US" sz="2400" b="1" dirty="0" smtClean="0"/>
                    </a:p>
                  </a:txBody>
                  <a:tcPr>
                    <a:solidFill>
                      <a:srgbClr val="FFFF00"/>
                    </a:solidFill>
                  </a:tcPr>
                </a:tc>
              </a:tr>
              <a:tr h="1879600">
                <a:tc>
                  <a:txBody>
                    <a:bodyPr/>
                    <a:lstStyle/>
                    <a:p>
                      <a:r>
                        <a:rPr lang="en-US" sz="2400" b="1" dirty="0" smtClean="0"/>
                        <a:t>4. The components of a typical science lab are …</a:t>
                      </a:r>
                      <a:endParaRPr lang="en-US" sz="2400" b="1" dirty="0"/>
                    </a:p>
                  </a:txBody>
                  <a:tcPr>
                    <a:solidFill>
                      <a:schemeClr val="accent2">
                        <a:lumMod val="40000"/>
                        <a:lumOff val="60000"/>
                      </a:schemeClr>
                    </a:solidFill>
                  </a:tcPr>
                </a:tc>
                <a:tc>
                  <a:txBody>
                    <a:bodyPr/>
                    <a:lstStyle/>
                    <a:p>
                      <a:r>
                        <a:rPr lang="en-US" sz="2400" b="1" dirty="0" smtClean="0"/>
                        <a:t>5. A science lab</a:t>
                      </a:r>
                      <a:r>
                        <a:rPr lang="en-US" sz="2400" b="1" baseline="0" dirty="0" smtClean="0"/>
                        <a:t> report rubric would mostly likely include …</a:t>
                      </a:r>
                      <a:endParaRPr lang="en-US" sz="2400" b="1" dirty="0"/>
                    </a:p>
                  </a:txBody>
                  <a:tcPr>
                    <a:solidFill>
                      <a:schemeClr val="accent2">
                        <a:lumMod val="40000"/>
                        <a:lumOff val="60000"/>
                      </a:schemeClr>
                    </a:solidFill>
                  </a:tcPr>
                </a:tc>
                <a:tc>
                  <a:txBody>
                    <a:bodyPr/>
                    <a:lstStyle/>
                    <a:p>
                      <a:r>
                        <a:rPr lang="en-US" sz="2400" b="1" dirty="0" smtClean="0"/>
                        <a:t>6. A science lab could be a performance task if …</a:t>
                      </a:r>
                      <a:endParaRPr lang="en-US" sz="2400" b="1" dirty="0"/>
                    </a:p>
                  </a:txBody>
                  <a:tcPr>
                    <a:solidFill>
                      <a:schemeClr val="accent2">
                        <a:lumMod val="40000"/>
                        <a:lumOff val="60000"/>
                      </a:schemeClr>
                    </a:solidFill>
                  </a:tcPr>
                </a:tc>
              </a:tr>
              <a:tr h="1879600">
                <a:tc>
                  <a:txBody>
                    <a:bodyPr/>
                    <a:lstStyle/>
                    <a:p>
                      <a:r>
                        <a:rPr lang="en-US" sz="2400" b="1" dirty="0" smtClean="0"/>
                        <a:t>7. The</a:t>
                      </a:r>
                      <a:r>
                        <a:rPr lang="en-US" sz="2400" b="1" baseline="0" dirty="0" smtClean="0"/>
                        <a:t> m</a:t>
                      </a:r>
                      <a:r>
                        <a:rPr lang="en-US" sz="2400" b="1" dirty="0" smtClean="0"/>
                        <a:t>ost effective worksheet,</a:t>
                      </a:r>
                      <a:r>
                        <a:rPr lang="en-US" sz="2400" b="1" baseline="0" dirty="0" smtClean="0"/>
                        <a:t> graphic organizer, or template for writing ask students to …</a:t>
                      </a:r>
                      <a:endParaRPr lang="en-US" sz="2400" b="1" dirty="0"/>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*8. What do you think a </a:t>
                      </a:r>
                      <a:r>
                        <a:rPr lang="en-US" sz="2400" b="1" i="1" dirty="0" err="1" smtClean="0"/>
                        <a:t>Scaffolded</a:t>
                      </a:r>
                      <a:r>
                        <a:rPr lang="en-US" sz="2400" b="1" i="1" dirty="0" smtClean="0"/>
                        <a:t> Writing Worksheet </a:t>
                      </a:r>
                      <a:r>
                        <a:rPr lang="en-US" sz="2400" b="1" dirty="0" smtClean="0"/>
                        <a:t>(SWW) is … ?</a:t>
                      </a:r>
                    </a:p>
                  </a:txBody>
                  <a:tcPr>
                    <a:solidFill>
                      <a:schemeClr val="accent3">
                        <a:lumMod val="40000"/>
                        <a:lumOff val="60000"/>
                      </a:schemeClr>
                    </a:solidFill>
                  </a:tcPr>
                </a:tc>
                <a:tc>
                  <a:txBody>
                    <a:bodyPr/>
                    <a:lstStyle/>
                    <a:p>
                      <a:r>
                        <a:rPr lang="en-US" sz="2400" b="1" dirty="0" smtClean="0"/>
                        <a:t>9. A *</a:t>
                      </a:r>
                      <a:r>
                        <a:rPr lang="en-US" sz="2400" b="1" i="1" dirty="0" smtClean="0"/>
                        <a:t>SWW</a:t>
                      </a:r>
                      <a:r>
                        <a:rPr lang="en-US" sz="2400" b="1" dirty="0" smtClean="0"/>
                        <a:t> could be a Performance Task if … ?</a:t>
                      </a:r>
                      <a:endParaRPr lang="en-US" sz="2400" b="1" dirty="0"/>
                    </a:p>
                  </a:txBody>
                  <a:tcPr>
                    <a:solidFill>
                      <a:schemeClr val="accent3">
                        <a:lumMod val="40000"/>
                        <a:lumOff val="60000"/>
                      </a:schemeClr>
                    </a:solidFill>
                  </a:tcPr>
                </a:tc>
              </a:tr>
            </a:tbl>
          </a:graphicData>
        </a:graphic>
      </p:graphicFrame>
    </p:spTree>
    <p:extLst>
      <p:ext uri="{BB962C8B-B14F-4D97-AF65-F5344CB8AC3E}">
        <p14:creationId xmlns:p14="http://schemas.microsoft.com/office/powerpoint/2010/main" val="40187596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dirty="0" smtClean="0"/>
              <a:t>Comparison Sentence Starter</a:t>
            </a:r>
            <a:endParaRPr lang="en-US" b="1" dirty="0"/>
          </a:p>
        </p:txBody>
      </p:sp>
      <p:sp>
        <p:nvSpPr>
          <p:cNvPr id="3" name="Content Placeholder 2"/>
          <p:cNvSpPr>
            <a:spLocks noGrp="1"/>
          </p:cNvSpPr>
          <p:nvPr>
            <p:ph idx="1"/>
          </p:nvPr>
        </p:nvSpPr>
        <p:spPr>
          <a:xfrm>
            <a:off x="381000" y="838200"/>
            <a:ext cx="4771490" cy="5791200"/>
          </a:xfrm>
        </p:spPr>
        <p:txBody>
          <a:bodyPr>
            <a:normAutofit fontScale="92500"/>
          </a:bodyPr>
          <a:lstStyle/>
          <a:p>
            <a:r>
              <a:rPr lang="en-US" b="1" dirty="0" smtClean="0"/>
              <a:t>Based on your knowledge of </a:t>
            </a:r>
            <a:r>
              <a:rPr lang="en-US" dirty="0" smtClean="0"/>
              <a:t>(</a:t>
            </a:r>
            <a:r>
              <a:rPr lang="en-US" i="1" dirty="0" smtClean="0"/>
              <a:t>Type of Science, i.e. </a:t>
            </a:r>
            <a:r>
              <a:rPr lang="en-US" b="1" u="sng" dirty="0" smtClean="0"/>
              <a:t>Biology &amp; Chromatography</a:t>
            </a:r>
            <a:r>
              <a:rPr lang="en-US" dirty="0" smtClean="0"/>
              <a:t>), </a:t>
            </a:r>
            <a:r>
              <a:rPr lang="en-US" b="1" dirty="0" smtClean="0"/>
              <a:t>how well do the results in the </a:t>
            </a:r>
            <a:r>
              <a:rPr lang="en-US" b="1" u="sng" dirty="0" smtClean="0"/>
              <a:t>diagram</a:t>
            </a:r>
            <a:r>
              <a:rPr lang="en-US" b="1" dirty="0" smtClean="0"/>
              <a:t> reflect the expected results? </a:t>
            </a:r>
          </a:p>
          <a:p>
            <a:r>
              <a:rPr lang="en-US" b="1" dirty="0" smtClean="0">
                <a:solidFill>
                  <a:srgbClr val="FF0000"/>
                </a:solidFill>
              </a:rPr>
              <a:t>EXPLAIN in Writing</a:t>
            </a:r>
          </a:p>
          <a:p>
            <a:pPr lvl="1"/>
            <a:r>
              <a:rPr lang="en-US" dirty="0" smtClean="0"/>
              <a:t>label diagram	</a:t>
            </a:r>
          </a:p>
          <a:p>
            <a:pPr lvl="1"/>
            <a:r>
              <a:rPr lang="en-US" dirty="0" smtClean="0"/>
              <a:t>describe steps	</a:t>
            </a:r>
          </a:p>
          <a:p>
            <a:pPr lvl="1"/>
            <a:r>
              <a:rPr lang="en-US" dirty="0" smtClean="0"/>
              <a:t>Show/describe work </a:t>
            </a:r>
          </a:p>
          <a:p>
            <a:pPr lvl="1"/>
            <a:r>
              <a:rPr lang="en-US" dirty="0" smtClean="0"/>
              <a:t>Argument: Claim/Evidence</a:t>
            </a:r>
            <a:endParaRPr lang="en-US" dirty="0"/>
          </a:p>
        </p:txBody>
      </p:sp>
      <p:pic>
        <p:nvPicPr>
          <p:cNvPr id="3074" name="Picture 2" descr="http://www.proprofs.com/quiz-school/user_upload/ckeditor/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490" y="1828800"/>
            <a:ext cx="371011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4663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685800"/>
          </a:xfrm>
        </p:spPr>
        <p:txBody>
          <a:bodyPr>
            <a:normAutofit fontScale="90000"/>
          </a:bodyPr>
          <a:lstStyle/>
          <a:p>
            <a:r>
              <a:rPr lang="en-US" b="1" dirty="0" smtClean="0"/>
              <a:t>PIT: Put It Together</a:t>
            </a:r>
            <a:endParaRPr lang="en-US" b="1" dirty="0"/>
          </a:p>
        </p:txBody>
      </p:sp>
      <p:sp>
        <p:nvSpPr>
          <p:cNvPr id="3" name="Content Placeholder 2"/>
          <p:cNvSpPr>
            <a:spLocks noGrp="1"/>
          </p:cNvSpPr>
          <p:nvPr>
            <p:ph idx="1"/>
          </p:nvPr>
        </p:nvSpPr>
        <p:spPr>
          <a:xfrm>
            <a:off x="457200" y="914400"/>
            <a:ext cx="4038600" cy="4525963"/>
          </a:xfrm>
        </p:spPr>
        <p:txBody>
          <a:bodyPr>
            <a:normAutofit fontScale="92500" lnSpcReduction="10000"/>
          </a:bodyPr>
          <a:lstStyle/>
          <a:p>
            <a:r>
              <a:rPr lang="en-US" dirty="0" smtClean="0"/>
              <a:t>Justify Reasoning</a:t>
            </a:r>
          </a:p>
          <a:p>
            <a:endParaRPr lang="en-US" dirty="0" smtClean="0"/>
          </a:p>
          <a:p>
            <a:r>
              <a:rPr lang="en-US" dirty="0" smtClean="0"/>
              <a:t>Connect Ideas and/or Concepts</a:t>
            </a:r>
          </a:p>
          <a:p>
            <a:endParaRPr lang="en-US" dirty="0"/>
          </a:p>
          <a:p>
            <a:r>
              <a:rPr lang="en-US" dirty="0" smtClean="0"/>
              <a:t>Create an Analogy</a:t>
            </a:r>
          </a:p>
          <a:p>
            <a:endParaRPr lang="en-US" dirty="0"/>
          </a:p>
          <a:p>
            <a:r>
              <a:rPr lang="en-US" dirty="0" smtClean="0"/>
              <a:t>Draw and Support a  Conclusion</a:t>
            </a:r>
          </a:p>
        </p:txBody>
      </p:sp>
      <p:pic>
        <p:nvPicPr>
          <p:cNvPr id="5122" name="Picture 2" descr="http://images6.fanpop.com/image/photos/32100000/the-three-stooges-three-stooges-32136857-1095-1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524000"/>
            <a:ext cx="2564674" cy="37474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8343" y="5562600"/>
            <a:ext cx="7687746" cy="954107"/>
          </a:xfrm>
          <a:prstGeom prst="rect">
            <a:avLst/>
          </a:prstGeom>
          <a:noFill/>
        </p:spPr>
        <p:txBody>
          <a:bodyPr wrap="none" rtlCol="0">
            <a:spAutoFit/>
          </a:bodyPr>
          <a:lstStyle/>
          <a:p>
            <a:r>
              <a:rPr lang="en-US" sz="2800" b="1" dirty="0" smtClean="0"/>
              <a:t>How are you using the data from the lab activities </a:t>
            </a:r>
          </a:p>
          <a:p>
            <a:r>
              <a:rPr lang="en-US" sz="2800" b="1" dirty="0" smtClean="0"/>
              <a:t>to support your Claim?</a:t>
            </a:r>
            <a:endParaRPr lang="en-US" sz="2800" b="1" dirty="0"/>
          </a:p>
        </p:txBody>
      </p:sp>
    </p:spTree>
    <p:extLst>
      <p:ext uri="{BB962C8B-B14F-4D97-AF65-F5344CB8AC3E}">
        <p14:creationId xmlns:p14="http://schemas.microsoft.com/office/powerpoint/2010/main" val="982607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Requires a Rubric</a:t>
            </a:r>
            <a:endParaRPr lang="en-US" b="1" dirty="0"/>
          </a:p>
        </p:txBody>
      </p:sp>
      <p:sp>
        <p:nvSpPr>
          <p:cNvPr id="3" name="Content Placeholder 2"/>
          <p:cNvSpPr>
            <a:spLocks noGrp="1"/>
          </p:cNvSpPr>
          <p:nvPr>
            <p:ph idx="1"/>
          </p:nvPr>
        </p:nvSpPr>
        <p:spPr>
          <a:xfrm>
            <a:off x="457200" y="1447800"/>
            <a:ext cx="3886200" cy="4678363"/>
          </a:xfrm>
        </p:spPr>
        <p:txBody>
          <a:bodyPr>
            <a:normAutofit lnSpcReduction="10000"/>
          </a:bodyPr>
          <a:lstStyle/>
          <a:p>
            <a:r>
              <a:rPr lang="en-US" dirty="0" smtClean="0"/>
              <a:t>Scoring Guide to evaluate the Critical Attributes (content, process, skill) of lab</a:t>
            </a:r>
          </a:p>
          <a:p>
            <a:endParaRPr lang="en-US" dirty="0" smtClean="0"/>
          </a:p>
          <a:p>
            <a:r>
              <a:rPr lang="en-US" dirty="0" smtClean="0"/>
              <a:t>Specific to each lab</a:t>
            </a:r>
          </a:p>
          <a:p>
            <a:endParaRPr lang="en-US" dirty="0"/>
          </a:p>
          <a:p>
            <a:r>
              <a:rPr lang="en-US" dirty="0" smtClean="0"/>
              <a:t>Analytic to provide targeted feedback</a:t>
            </a:r>
            <a:endParaRPr lang="en-US" dirty="0"/>
          </a:p>
          <a:p>
            <a:endParaRPr lang="en-US" dirty="0"/>
          </a:p>
        </p:txBody>
      </p:sp>
      <p:pic>
        <p:nvPicPr>
          <p:cNvPr id="6146" name="Picture 2" descr="https://nli2010beijing.wikispaces.com/file/view/rubri.gif/172223389/rubr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2357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Unfortunately, One Day …</a:t>
            </a:r>
            <a:endParaRPr lang="en-US" b="1" dirty="0"/>
          </a:p>
        </p:txBody>
      </p:sp>
      <p:sp>
        <p:nvSpPr>
          <p:cNvPr id="3" name="Content Placeholder 2"/>
          <p:cNvSpPr>
            <a:spLocks noGrp="1"/>
          </p:cNvSpPr>
          <p:nvPr>
            <p:ph idx="1"/>
          </p:nvPr>
        </p:nvSpPr>
        <p:spPr>
          <a:xfrm>
            <a:off x="228600" y="1600200"/>
            <a:ext cx="2895600" cy="4525963"/>
          </a:xfrm>
        </p:spPr>
        <p:txBody>
          <a:bodyPr/>
          <a:lstStyle/>
          <a:p>
            <a:r>
              <a:rPr lang="en-US" dirty="0" smtClean="0"/>
              <a:t>What do I do?</a:t>
            </a:r>
          </a:p>
          <a:p>
            <a:endParaRPr lang="en-US" dirty="0"/>
          </a:p>
          <a:p>
            <a:r>
              <a:rPr lang="en-US" dirty="0" smtClean="0"/>
              <a:t>Buy 4 New Wheels!!!</a:t>
            </a:r>
          </a:p>
          <a:p>
            <a:endParaRPr lang="en-US" dirty="0"/>
          </a:p>
          <a:p>
            <a:r>
              <a:rPr lang="en-US" b="1" dirty="0" smtClean="0">
                <a:solidFill>
                  <a:srgbClr val="FF0000"/>
                </a:solidFill>
              </a:rPr>
              <a:t>What </a:t>
            </a:r>
            <a:r>
              <a:rPr lang="en-US" b="1" dirty="0">
                <a:solidFill>
                  <a:srgbClr val="FF0000"/>
                </a:solidFill>
              </a:rPr>
              <a:t>S</a:t>
            </a:r>
            <a:r>
              <a:rPr lang="en-US" b="1" dirty="0" smtClean="0">
                <a:solidFill>
                  <a:srgbClr val="FF0000"/>
                </a:solidFill>
              </a:rPr>
              <a:t>ize Wheel do I Need?</a:t>
            </a:r>
            <a:endParaRPr lang="en-US" b="1" dirty="0">
              <a:solidFill>
                <a:srgbClr val="FF0000"/>
              </a:solidFill>
            </a:endParaRPr>
          </a:p>
        </p:txBody>
      </p:sp>
      <p:pic>
        <p:nvPicPr>
          <p:cNvPr id="3074" name="Picture 2" descr="http://nairobiwire.com/wp-content/uploads/2014/02/LEW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050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988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868362"/>
          </a:xfrm>
        </p:spPr>
        <p:txBody>
          <a:bodyPr>
            <a:normAutofit/>
          </a:bodyPr>
          <a:lstStyle/>
          <a:p>
            <a:r>
              <a:rPr lang="en-US" b="1" dirty="0" smtClean="0"/>
              <a:t>Real World Connection</a:t>
            </a:r>
            <a:endParaRPr lang="en-US" b="1" dirty="0"/>
          </a:p>
        </p:txBody>
      </p:sp>
      <p:pic>
        <p:nvPicPr>
          <p:cNvPr id="2052" name="Picture 4" descr="http://blog.cochran.com/wordpress/wp-content/uploads/2013/10/Measure-Bolt-Patterns-Car-Whe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252" y="1295400"/>
            <a:ext cx="4422704" cy="2579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535" y="1143000"/>
            <a:ext cx="8630196" cy="5078313"/>
          </a:xfrm>
          <a:prstGeom prst="rect">
            <a:avLst/>
          </a:prstGeom>
          <a:noFill/>
        </p:spPr>
        <p:txBody>
          <a:bodyPr wrap="square" rtlCol="0">
            <a:spAutoFit/>
          </a:bodyPr>
          <a:lstStyle/>
          <a:p>
            <a:r>
              <a:rPr lang="en-US" sz="3600" b="1" dirty="0"/>
              <a:t>Getting the Correct </a:t>
            </a:r>
            <a:endParaRPr lang="en-US" sz="3600" b="1" dirty="0" smtClean="0"/>
          </a:p>
          <a:p>
            <a:r>
              <a:rPr lang="en-US" sz="3600" b="1" dirty="0" smtClean="0"/>
              <a:t>Wheels for </a:t>
            </a:r>
            <a:r>
              <a:rPr lang="en-US" sz="3600" b="1" dirty="0"/>
              <a:t>Your </a:t>
            </a:r>
            <a:r>
              <a:rPr lang="en-US" sz="3600" b="1" dirty="0" smtClean="0"/>
              <a:t>Car </a:t>
            </a:r>
          </a:p>
          <a:p>
            <a:r>
              <a:rPr lang="en-US" sz="3600" dirty="0" smtClean="0"/>
              <a:t>Using </a:t>
            </a:r>
            <a:r>
              <a:rPr lang="en-US" sz="3600" dirty="0"/>
              <a:t>a metric </a:t>
            </a:r>
            <a:r>
              <a:rPr lang="en-US" sz="3600" dirty="0" smtClean="0"/>
              <a:t>ruler</a:t>
            </a:r>
            <a:r>
              <a:rPr lang="en-US" sz="3600" dirty="0"/>
              <a:t>, </a:t>
            </a:r>
            <a:endParaRPr lang="en-US" sz="3600" dirty="0" smtClean="0"/>
          </a:p>
          <a:p>
            <a:r>
              <a:rPr lang="en-US" sz="3600" dirty="0" smtClean="0"/>
              <a:t>measure </a:t>
            </a:r>
            <a:r>
              <a:rPr lang="en-US" sz="3600" dirty="0"/>
              <a:t>the diameter </a:t>
            </a:r>
            <a:endParaRPr lang="en-US" sz="3600" dirty="0" smtClean="0"/>
          </a:p>
          <a:p>
            <a:r>
              <a:rPr lang="en-US" sz="3600" dirty="0" smtClean="0"/>
              <a:t>of </a:t>
            </a:r>
            <a:r>
              <a:rPr lang="en-US" sz="3600" dirty="0"/>
              <a:t>the lug nuts by </a:t>
            </a:r>
            <a:endParaRPr lang="en-US" sz="3600" dirty="0" smtClean="0"/>
          </a:p>
          <a:p>
            <a:r>
              <a:rPr lang="en-US" sz="3600" dirty="0" smtClean="0"/>
              <a:t>following </a:t>
            </a:r>
            <a:r>
              <a:rPr lang="en-US" sz="3600" dirty="0"/>
              <a:t>the </a:t>
            </a:r>
            <a:r>
              <a:rPr lang="en-US" sz="3600" dirty="0" smtClean="0"/>
              <a:t>diagram. </a:t>
            </a:r>
            <a:r>
              <a:rPr lang="en-US" sz="3600" dirty="0"/>
              <a:t>It’s very  </a:t>
            </a:r>
            <a:r>
              <a:rPr lang="en-US" sz="3600" dirty="0" smtClean="0"/>
              <a:t>important </a:t>
            </a:r>
          </a:p>
          <a:p>
            <a:r>
              <a:rPr lang="en-US" sz="3600" dirty="0" smtClean="0"/>
              <a:t>to </a:t>
            </a:r>
            <a:r>
              <a:rPr lang="en-US" sz="3600" dirty="0"/>
              <a:t>ensure that your measurements are accurate or your new wheels won’t fit properly</a:t>
            </a:r>
            <a:r>
              <a:rPr lang="en-US" sz="3600" dirty="0" smtClean="0"/>
              <a:t>. (</a:t>
            </a:r>
            <a:r>
              <a:rPr lang="en-US" sz="3600" i="1" dirty="0" smtClean="0"/>
              <a:t>What is unique about the 5-Lug</a:t>
            </a:r>
            <a:r>
              <a:rPr lang="en-US" sz="3600" dirty="0" smtClean="0"/>
              <a:t>?)</a:t>
            </a:r>
            <a:endParaRPr lang="en-US" sz="3600" dirty="0"/>
          </a:p>
        </p:txBody>
      </p:sp>
    </p:spTree>
    <p:extLst>
      <p:ext uri="{BB962C8B-B14F-4D97-AF65-F5344CB8AC3E}">
        <p14:creationId xmlns:p14="http://schemas.microsoft.com/office/powerpoint/2010/main" val="25568104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r>
              <a:rPr lang="en-US" b="1" dirty="0" smtClean="0"/>
              <a:t>Make a CLAIM </a:t>
            </a:r>
            <a:r>
              <a:rPr lang="en-US" b="1" dirty="0"/>
              <a:t>in ANY Lab!</a:t>
            </a:r>
            <a:endParaRPr lang="en-US" dirty="0"/>
          </a:p>
        </p:txBody>
      </p:sp>
      <p:sp>
        <p:nvSpPr>
          <p:cNvPr id="3" name="Content Placeholder 2"/>
          <p:cNvSpPr>
            <a:spLocks noGrp="1"/>
          </p:cNvSpPr>
          <p:nvPr>
            <p:ph idx="1"/>
          </p:nvPr>
        </p:nvSpPr>
        <p:spPr>
          <a:xfrm>
            <a:off x="457200" y="1143000"/>
            <a:ext cx="8229600" cy="4983163"/>
          </a:xfrm>
        </p:spPr>
        <p:txBody>
          <a:bodyPr>
            <a:normAutofit fontScale="62500" lnSpcReduction="20000"/>
          </a:bodyPr>
          <a:lstStyle/>
          <a:p>
            <a:r>
              <a:rPr lang="en-US" b="1" dirty="0" smtClean="0"/>
              <a:t>1. Determine the TYPE of Lab</a:t>
            </a:r>
          </a:p>
          <a:p>
            <a:endParaRPr lang="en-US" b="1" dirty="0"/>
          </a:p>
          <a:p>
            <a:r>
              <a:rPr lang="en-US" b="1" dirty="0" smtClean="0"/>
              <a:t>2. Is a HYPOTHESIS or PREDICTION asked for?	</a:t>
            </a:r>
          </a:p>
          <a:p>
            <a:pPr marL="457200" lvl="1" indent="0">
              <a:buNone/>
            </a:pPr>
            <a:r>
              <a:rPr lang="en-US" b="1" dirty="0" smtClean="0">
                <a:solidFill>
                  <a:srgbClr val="FF0000"/>
                </a:solidFill>
              </a:rPr>
              <a:t>YES</a:t>
            </a:r>
            <a:r>
              <a:rPr lang="en-US" b="1" dirty="0" smtClean="0"/>
              <a:t> – CLAIM – Core Curriculum to Connect to a Standard, Skill: Lab or Process	</a:t>
            </a:r>
          </a:p>
          <a:p>
            <a:pPr marL="457200" lvl="1" indent="0">
              <a:buNone/>
            </a:pPr>
            <a:r>
              <a:rPr lang="en-US" b="1" dirty="0" smtClean="0">
                <a:solidFill>
                  <a:srgbClr val="FF0000"/>
                </a:solidFill>
              </a:rPr>
              <a:t>NO</a:t>
            </a:r>
            <a:r>
              <a:rPr lang="en-US" b="1" dirty="0" smtClean="0"/>
              <a:t> – Core Curriculum (Need a FACT for a Claim!)</a:t>
            </a:r>
          </a:p>
          <a:p>
            <a:endParaRPr lang="en-US" dirty="0" smtClean="0"/>
          </a:p>
          <a:p>
            <a:r>
              <a:rPr lang="en-US" sz="3600" b="1" u="sng" dirty="0"/>
              <a:t>Core Curriculum</a:t>
            </a:r>
            <a:r>
              <a:rPr lang="en-US" sz="3600" b="1" dirty="0"/>
              <a:t>  </a:t>
            </a:r>
            <a:r>
              <a:rPr lang="en-US" sz="3600" b="1" u="sng" dirty="0">
                <a:hlinkClick r:id="rId2"/>
              </a:rPr>
              <a:t>http://</a:t>
            </a:r>
            <a:r>
              <a:rPr lang="en-US" sz="3600" b="1" u="sng" dirty="0" smtClean="0">
                <a:hlinkClick r:id="rId2"/>
              </a:rPr>
              <a:t>www.p12.nysed.gov/ciai/cores.html</a:t>
            </a:r>
            <a:endParaRPr lang="en-US" sz="3600" b="1" u="sng" dirty="0" smtClean="0"/>
          </a:p>
          <a:p>
            <a:r>
              <a:rPr lang="en-US" b="1" dirty="0" smtClean="0">
                <a:solidFill>
                  <a:srgbClr val="FF0000"/>
                </a:solidFill>
              </a:rPr>
              <a:t>OR </a:t>
            </a:r>
            <a:r>
              <a:rPr lang="en-US" b="1" dirty="0" smtClean="0"/>
              <a:t>Connect to a Science Standard (KI -Example, PI, MU) </a:t>
            </a:r>
          </a:p>
          <a:p>
            <a:pPr marL="0" indent="0">
              <a:buNone/>
            </a:pPr>
            <a:r>
              <a:rPr lang="en-US" dirty="0" smtClean="0"/>
              <a:t>	(</a:t>
            </a:r>
            <a:r>
              <a:rPr lang="en-US" i="1" dirty="0"/>
              <a:t>C</a:t>
            </a:r>
            <a:r>
              <a:rPr lang="en-US" i="1" dirty="0" smtClean="0"/>
              <a:t>ontent</a:t>
            </a:r>
            <a:r>
              <a:rPr lang="en-US" i="1" dirty="0"/>
              <a:t>, </a:t>
            </a:r>
            <a:r>
              <a:rPr lang="en-US" i="1" dirty="0" smtClean="0"/>
              <a:t>Skill</a:t>
            </a:r>
            <a:r>
              <a:rPr lang="en-US" i="1" dirty="0"/>
              <a:t>, or </a:t>
            </a:r>
            <a:r>
              <a:rPr lang="en-US" i="1" dirty="0" smtClean="0"/>
              <a:t>Process</a:t>
            </a:r>
            <a:r>
              <a:rPr lang="en-US" dirty="0" smtClean="0"/>
              <a:t>) --- CLAIM</a:t>
            </a:r>
          </a:p>
          <a:p>
            <a:endParaRPr lang="en-US" dirty="0" smtClean="0"/>
          </a:p>
          <a:p>
            <a:r>
              <a:rPr lang="en-US" b="1" dirty="0" smtClean="0">
                <a:solidFill>
                  <a:srgbClr val="FF0000"/>
                </a:solidFill>
              </a:rPr>
              <a:t>OR</a:t>
            </a:r>
            <a:r>
              <a:rPr lang="en-US" b="1" dirty="0" smtClean="0"/>
              <a:t> Connect to an APPENDIX A – Laboratory Checklist</a:t>
            </a:r>
          </a:p>
          <a:p>
            <a:endParaRPr lang="en-US" dirty="0" smtClean="0"/>
          </a:p>
          <a:p>
            <a:r>
              <a:rPr lang="en-US" b="1" dirty="0" smtClean="0">
                <a:solidFill>
                  <a:srgbClr val="FF0000"/>
                </a:solidFill>
              </a:rPr>
              <a:t>OR</a:t>
            </a:r>
            <a:r>
              <a:rPr lang="en-US" b="1" dirty="0" smtClean="0"/>
              <a:t> Connect to a SKILL – APPENDIX A: Standards 1,2,6,&amp;7 Checklist</a:t>
            </a:r>
          </a:p>
          <a:p>
            <a:pPr marL="0" indent="0">
              <a:buNone/>
            </a:pPr>
            <a:r>
              <a:rPr lang="en-US" b="1" dirty="0"/>
              <a:t>	</a:t>
            </a:r>
            <a:r>
              <a:rPr lang="en-US" b="1" dirty="0" smtClean="0"/>
              <a:t>Appendix B: </a:t>
            </a:r>
            <a:r>
              <a:rPr lang="en-US" b="1" i="1" dirty="0" smtClean="0"/>
              <a:t>Standard 4  Process Skills </a:t>
            </a:r>
          </a:p>
          <a:p>
            <a:pPr marL="0" indent="0">
              <a:buNone/>
            </a:pPr>
            <a:r>
              <a:rPr lang="en-US" b="1" dirty="0"/>
              <a:t>	</a:t>
            </a:r>
            <a:r>
              <a:rPr lang="en-US" b="1" dirty="0" smtClean="0"/>
              <a:t>Appendix C: </a:t>
            </a:r>
            <a:r>
              <a:rPr lang="en-US" b="1" i="1" dirty="0" smtClean="0"/>
              <a:t>Process Skills Connections</a:t>
            </a:r>
            <a:endParaRPr lang="en-US" dirty="0" smtClean="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39611553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t>Arguments in Science Labs</a:t>
            </a:r>
            <a:endParaRPr lang="en-US" b="1"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smtClean="0"/>
              <a:t>Reasons (Evidence) is needed to support our </a:t>
            </a:r>
            <a:r>
              <a:rPr lang="en-US" b="1" dirty="0" smtClean="0"/>
              <a:t>Claim</a:t>
            </a:r>
            <a:r>
              <a:rPr lang="en-US" dirty="0" smtClean="0"/>
              <a:t> --- this represents our </a:t>
            </a:r>
            <a:r>
              <a:rPr lang="en-US" b="1" dirty="0" smtClean="0"/>
              <a:t>ARGUMENT</a:t>
            </a:r>
          </a:p>
          <a:p>
            <a:endParaRPr lang="en-US" dirty="0"/>
          </a:p>
          <a:p>
            <a:r>
              <a:rPr lang="en-US" b="1" dirty="0" smtClean="0"/>
              <a:t>Evidence</a:t>
            </a:r>
            <a:r>
              <a:rPr lang="en-US" dirty="0" smtClean="0"/>
              <a:t> to support our </a:t>
            </a:r>
            <a:r>
              <a:rPr lang="en-US" b="1" dirty="0" smtClean="0"/>
              <a:t>ARGUMENT</a:t>
            </a:r>
            <a:r>
              <a:rPr lang="en-US" dirty="0" smtClean="0"/>
              <a:t> comes from the Data (observations) we collect during the lab activities</a:t>
            </a:r>
          </a:p>
          <a:p>
            <a:pPr marL="0" indent="0">
              <a:buNone/>
            </a:pPr>
            <a:endParaRPr lang="en-US" dirty="0"/>
          </a:p>
          <a:p>
            <a:r>
              <a:rPr lang="en-US" dirty="0"/>
              <a:t>In </a:t>
            </a:r>
            <a:r>
              <a:rPr lang="en-US" dirty="0" smtClean="0"/>
              <a:t>some cases, we can make the </a:t>
            </a:r>
            <a:r>
              <a:rPr lang="en-US" b="1" dirty="0" smtClean="0"/>
              <a:t>Claim at the start of the lab</a:t>
            </a:r>
            <a:r>
              <a:rPr lang="en-US" dirty="0" smtClean="0"/>
              <a:t>, while in some cases we must </a:t>
            </a:r>
            <a:r>
              <a:rPr lang="en-US" b="1" dirty="0" smtClean="0"/>
              <a:t>complete all the lab  </a:t>
            </a:r>
            <a:r>
              <a:rPr lang="en-US" dirty="0" smtClean="0"/>
              <a:t>activities before we can make a CLAIM and argue our position.</a:t>
            </a:r>
            <a:endParaRPr lang="en-US" b="1" dirty="0"/>
          </a:p>
          <a:p>
            <a:endParaRPr lang="en-US" dirty="0"/>
          </a:p>
        </p:txBody>
      </p:sp>
    </p:spTree>
    <p:extLst>
      <p:ext uri="{BB962C8B-B14F-4D97-AF65-F5344CB8AC3E}">
        <p14:creationId xmlns:p14="http://schemas.microsoft.com/office/powerpoint/2010/main" val="34936304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Laboratory Reports &amp; Arguments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Ultimately, Laboratory Report  should be to show how the activities of the lab support Hypothesis/Prediction/Claim</a:t>
            </a:r>
          </a:p>
          <a:p>
            <a:endParaRPr lang="en-US" dirty="0"/>
          </a:p>
          <a:p>
            <a:r>
              <a:rPr lang="en-US" dirty="0" smtClean="0"/>
              <a:t>Opportunity to connect/compare to an additional Primary or Secondary text (a paragraph or longer)</a:t>
            </a:r>
          </a:p>
          <a:p>
            <a:endParaRPr lang="en-US" dirty="0" smtClean="0"/>
          </a:p>
          <a:p>
            <a:r>
              <a:rPr lang="en-US" dirty="0"/>
              <a:t>Your FINAL </a:t>
            </a:r>
            <a:r>
              <a:rPr lang="en-US" dirty="0" smtClean="0"/>
              <a:t>job should be to REFLECT on your Argument and the evidence you collected.</a:t>
            </a:r>
          </a:p>
        </p:txBody>
      </p:sp>
    </p:spTree>
    <p:extLst>
      <p:ext uri="{BB962C8B-B14F-4D97-AF65-F5344CB8AC3E}">
        <p14:creationId xmlns:p14="http://schemas.microsoft.com/office/powerpoint/2010/main" val="19988087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Laboratory Reflection Questions</a:t>
            </a:r>
            <a:endParaRPr lang="en-US" b="1" dirty="0"/>
          </a:p>
        </p:txBody>
      </p:sp>
      <p:sp>
        <p:nvSpPr>
          <p:cNvPr id="3" name="Content Placeholder 2"/>
          <p:cNvSpPr>
            <a:spLocks noGrp="1"/>
          </p:cNvSpPr>
          <p:nvPr>
            <p:ph idx="1"/>
          </p:nvPr>
        </p:nvSpPr>
        <p:spPr>
          <a:xfrm>
            <a:off x="457200" y="762000"/>
            <a:ext cx="8229600" cy="5867400"/>
          </a:xfrm>
        </p:spPr>
        <p:txBody>
          <a:bodyPr>
            <a:normAutofit fontScale="32500" lnSpcReduction="20000"/>
          </a:bodyPr>
          <a:lstStyle/>
          <a:p>
            <a:r>
              <a:rPr lang="en-US" sz="5500" dirty="0" smtClean="0"/>
              <a:t>How well did you conform to scientific practices to maintain reliability of your results?</a:t>
            </a:r>
          </a:p>
          <a:p>
            <a:r>
              <a:rPr lang="en-US" sz="5500" dirty="0"/>
              <a:t>How did the materials, equipment, and procedure(s) impact </a:t>
            </a:r>
            <a:r>
              <a:rPr lang="en-US" sz="5500" dirty="0" smtClean="0"/>
              <a:t>on the strength of your evidence to support your claim?</a:t>
            </a:r>
          </a:p>
          <a:p>
            <a:r>
              <a:rPr lang="en-US" sz="5500" dirty="0" smtClean="0"/>
              <a:t>What are the limitations of the evidence (data) in terms of supporting your claim?</a:t>
            </a:r>
          </a:p>
          <a:p>
            <a:r>
              <a:rPr lang="en-US" sz="5500" dirty="0" smtClean="0"/>
              <a:t>How well does your Laboratory Report demonstrate your understanding of the Learning Outcomes?</a:t>
            </a:r>
          </a:p>
          <a:p>
            <a:r>
              <a:rPr lang="en-US" sz="5500" dirty="0" smtClean="0"/>
              <a:t>What would you do next (new data/evidence) or modify to strengthen your claim? Explain</a:t>
            </a:r>
          </a:p>
          <a:p>
            <a:r>
              <a:rPr lang="en-US" sz="5500" dirty="0" smtClean="0"/>
              <a:t>How would you explain any anomalous data or deviations from what was expected?</a:t>
            </a:r>
          </a:p>
          <a:p>
            <a:r>
              <a:rPr lang="en-US" sz="5500" dirty="0" smtClean="0"/>
              <a:t>How does previous lab/classroom findings or information support /refute, add to, or bring new questions to light?</a:t>
            </a:r>
          </a:p>
          <a:p>
            <a:r>
              <a:rPr lang="en-US" sz="5500" dirty="0" smtClean="0"/>
              <a:t>Is there any other way your data (evidence) could be analyzed to support a different/modified claim? Explain.</a:t>
            </a:r>
          </a:p>
          <a:p>
            <a:r>
              <a:rPr lang="en-US" sz="5500" dirty="0" smtClean="0"/>
              <a:t>What skills within the lab do you or your group need more support with and how will you get that support? Explain</a:t>
            </a:r>
          </a:p>
          <a:p>
            <a:r>
              <a:rPr lang="en-US" sz="5500" dirty="0"/>
              <a:t>H</a:t>
            </a:r>
            <a:r>
              <a:rPr lang="en-US" sz="5500" dirty="0" smtClean="0"/>
              <a:t>ow would you utilize the concepts/skills of the lab experience to address a real world application that is meaningful in your life or connects to a familiar phenomena?</a:t>
            </a:r>
          </a:p>
          <a:p>
            <a:r>
              <a:rPr lang="en-US" sz="5500" dirty="0" smtClean="0"/>
              <a:t>How well did your findings conform to the findings of other lab groups, predicted values, expected/theoretical values, or previous lab results</a:t>
            </a:r>
            <a:r>
              <a:rPr lang="en-US" sz="5500" dirty="0"/>
              <a:t>?</a:t>
            </a:r>
            <a:endParaRPr lang="en-US" sz="5500" dirty="0" smtClean="0"/>
          </a:p>
          <a:p>
            <a:endParaRPr lang="en-US" dirty="0" smtClean="0"/>
          </a:p>
        </p:txBody>
      </p:sp>
    </p:spTree>
    <p:extLst>
      <p:ext uri="{BB962C8B-B14F-4D97-AF65-F5344CB8AC3E}">
        <p14:creationId xmlns:p14="http://schemas.microsoft.com/office/powerpoint/2010/main" val="25684769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b="1" dirty="0" smtClean="0"/>
              <a:t>How can Existing Lab become PTs?</a:t>
            </a:r>
            <a:br>
              <a:rPr lang="en-US" b="1" dirty="0" smtClean="0"/>
            </a:br>
            <a:r>
              <a:rPr lang="en-US" sz="3100" b="1" i="1" dirty="0" smtClean="0"/>
              <a:t>Confirm or Add in …</a:t>
            </a:r>
            <a:endParaRPr lang="en-US" sz="3100" b="1" i="1" dirty="0"/>
          </a:p>
        </p:txBody>
      </p:sp>
      <p:sp>
        <p:nvSpPr>
          <p:cNvPr id="3" name="Content Placeholder 2"/>
          <p:cNvSpPr>
            <a:spLocks noGrp="1"/>
          </p:cNvSpPr>
          <p:nvPr>
            <p:ph idx="1"/>
          </p:nvPr>
        </p:nvSpPr>
        <p:spPr>
          <a:xfrm>
            <a:off x="304800" y="1295400"/>
            <a:ext cx="8534400" cy="5211763"/>
          </a:xfrm>
        </p:spPr>
        <p:txBody>
          <a:bodyPr>
            <a:normAutofit fontScale="92500" lnSpcReduction="20000"/>
          </a:bodyPr>
          <a:lstStyle/>
          <a:p>
            <a:r>
              <a:rPr lang="en-US" dirty="0" smtClean="0"/>
              <a:t>Learning Outcomes</a:t>
            </a:r>
          </a:p>
          <a:p>
            <a:r>
              <a:rPr lang="en-US" dirty="0" smtClean="0"/>
              <a:t>Standards (MST and CCLS): </a:t>
            </a:r>
          </a:p>
          <a:p>
            <a:pPr lvl="1"/>
            <a:r>
              <a:rPr lang="en-US" i="1" dirty="0" smtClean="0"/>
              <a:t>KI (example), PI, MU, Appendix</a:t>
            </a:r>
          </a:p>
          <a:p>
            <a:r>
              <a:rPr lang="en-US" dirty="0" smtClean="0"/>
              <a:t>Claim </a:t>
            </a:r>
          </a:p>
          <a:p>
            <a:r>
              <a:rPr lang="en-US" dirty="0" smtClean="0"/>
              <a:t>Procedure Summary: </a:t>
            </a:r>
          </a:p>
          <a:p>
            <a:pPr lvl="1"/>
            <a:r>
              <a:rPr lang="en-US" i="1" dirty="0" smtClean="0"/>
              <a:t>How, Why, Modifications, Tool Protocol, Technology</a:t>
            </a:r>
          </a:p>
          <a:p>
            <a:r>
              <a:rPr lang="en-US" dirty="0" smtClean="0"/>
              <a:t>Assessment Questions for Each Activity</a:t>
            </a:r>
          </a:p>
          <a:p>
            <a:r>
              <a:rPr lang="en-US" dirty="0" smtClean="0"/>
              <a:t>Text (Paragraph/+) – In addition to the Introduction</a:t>
            </a:r>
            <a:endParaRPr lang="en-US" dirty="0"/>
          </a:p>
          <a:p>
            <a:r>
              <a:rPr lang="en-US" dirty="0" smtClean="0"/>
              <a:t>Written Argument</a:t>
            </a:r>
          </a:p>
          <a:p>
            <a:r>
              <a:rPr lang="en-US" dirty="0" smtClean="0"/>
              <a:t>Reflection Question(s)</a:t>
            </a:r>
          </a:p>
          <a:p>
            <a:r>
              <a:rPr lang="en-US" dirty="0" smtClean="0"/>
              <a:t>Rubric</a:t>
            </a:r>
            <a:endParaRPr lang="en-US" dirty="0"/>
          </a:p>
        </p:txBody>
      </p:sp>
    </p:spTree>
    <p:extLst>
      <p:ext uri="{BB962C8B-B14F-4D97-AF65-F5344CB8AC3E}">
        <p14:creationId xmlns:p14="http://schemas.microsoft.com/office/powerpoint/2010/main" val="4264294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Performance Task”</a:t>
            </a:r>
            <a:endParaRPr lang="en-US" b="1" dirty="0"/>
          </a:p>
        </p:txBody>
      </p:sp>
      <p:sp>
        <p:nvSpPr>
          <p:cNvPr id="3" name="Content Placeholder 2"/>
          <p:cNvSpPr>
            <a:spLocks noGrp="1"/>
          </p:cNvSpPr>
          <p:nvPr>
            <p:ph idx="1"/>
          </p:nvPr>
        </p:nvSpPr>
        <p:spPr>
          <a:xfrm>
            <a:off x="457200" y="1600200"/>
            <a:ext cx="8229600" cy="4800600"/>
          </a:xfrm>
        </p:spPr>
        <p:txBody>
          <a:bodyPr/>
          <a:lstStyle/>
          <a:p>
            <a:r>
              <a:rPr lang="en-US" dirty="0" smtClean="0"/>
              <a:t>Definition</a:t>
            </a:r>
          </a:p>
          <a:p>
            <a:endParaRPr lang="en-US" dirty="0" smtClean="0"/>
          </a:p>
          <a:p>
            <a:r>
              <a:rPr lang="en-US" dirty="0" smtClean="0"/>
              <a:t>Parts: Description &amp; Function</a:t>
            </a:r>
          </a:p>
          <a:p>
            <a:endParaRPr lang="en-US" dirty="0"/>
          </a:p>
          <a:p>
            <a:r>
              <a:rPr lang="en-US" dirty="0" smtClean="0"/>
              <a:t>Process Steps</a:t>
            </a:r>
          </a:p>
          <a:p>
            <a:endParaRPr lang="en-US" dirty="0" smtClean="0"/>
          </a:p>
          <a:p>
            <a:r>
              <a:rPr lang="en-US" b="1" dirty="0" smtClean="0">
                <a:solidFill>
                  <a:srgbClr val="FF0000"/>
                </a:solidFill>
              </a:rPr>
              <a:t>Problem: Identifying a Task – Especially one that Reflects “ARGUMENT” (CCLS/CIE)</a:t>
            </a:r>
            <a:endParaRPr lang="en-US" b="1" dirty="0">
              <a:solidFill>
                <a:srgbClr val="FF0000"/>
              </a:solidFill>
            </a:endParaRPr>
          </a:p>
          <a:p>
            <a:endParaRPr lang="en-US" dirty="0"/>
          </a:p>
        </p:txBody>
      </p:sp>
    </p:spTree>
    <p:extLst>
      <p:ext uri="{BB962C8B-B14F-4D97-AF65-F5344CB8AC3E}">
        <p14:creationId xmlns:p14="http://schemas.microsoft.com/office/powerpoint/2010/main" val="28343022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Also Used in a Series of Writings </a:t>
            </a:r>
            <a:br>
              <a:rPr lang="en-US" b="1" dirty="0" smtClean="0"/>
            </a:br>
            <a:r>
              <a:rPr lang="en-US" b="1" dirty="0" smtClean="0"/>
              <a:t>as a Performance Task</a:t>
            </a:r>
            <a:endParaRPr lang="en-US" b="1" dirty="0"/>
          </a:p>
        </p:txBody>
      </p:sp>
      <p:pic>
        <p:nvPicPr>
          <p:cNvPr id="4102" name="Picture 6" descr="http://americanpreppersnetwork.com/wp-content/uploads/2012/03/smead_225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1981200"/>
            <a:ext cx="3886199"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61360" y="5791200"/>
            <a:ext cx="5613781" cy="954107"/>
          </a:xfrm>
          <a:prstGeom prst="rect">
            <a:avLst/>
          </a:prstGeom>
          <a:noFill/>
        </p:spPr>
        <p:txBody>
          <a:bodyPr wrap="none" rtlCol="0">
            <a:spAutoFit/>
          </a:bodyPr>
          <a:lstStyle/>
          <a:p>
            <a:r>
              <a:rPr lang="en-US" sz="2800" b="1" i="1" dirty="0" err="1" smtClean="0"/>
              <a:t>Scaffolded</a:t>
            </a:r>
            <a:r>
              <a:rPr lang="en-US" sz="2800" b="1" i="1" dirty="0" smtClean="0"/>
              <a:t> Writing Worksheet Series</a:t>
            </a:r>
          </a:p>
          <a:p>
            <a:r>
              <a:rPr lang="en-US" sz="2800" b="1" dirty="0" smtClean="0"/>
              <a:t>                                  Performance Task</a:t>
            </a:r>
            <a:endParaRPr lang="en-US" sz="2800" b="1" dirty="0"/>
          </a:p>
        </p:txBody>
      </p:sp>
      <p:pic>
        <p:nvPicPr>
          <p:cNvPr id="4108" name="Picture 12" descr="http://www.somervillenjk12.org/cms/lib5/NJ01001815/Centricity/Domain/258/lab_re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63" y="1524000"/>
            <a:ext cx="3304903" cy="3503197"/>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2819400" y="2209800"/>
            <a:ext cx="2286000" cy="762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4831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Series of Writing </a:t>
            </a:r>
            <a:r>
              <a:rPr lang="en-US" b="1" dirty="0" smtClean="0"/>
              <a:t>Tasks as a Performance Task</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First Task </a:t>
            </a:r>
            <a:r>
              <a:rPr lang="en-US" dirty="0" smtClean="0"/>
              <a:t>might provide an opportunity to address initial content or provide a lab experience</a:t>
            </a:r>
          </a:p>
          <a:p>
            <a:endParaRPr lang="en-US" dirty="0"/>
          </a:p>
          <a:p>
            <a:r>
              <a:rPr lang="en-US" b="1" dirty="0" smtClean="0"/>
              <a:t>Second Task </a:t>
            </a:r>
            <a:r>
              <a:rPr lang="en-US" dirty="0" smtClean="0"/>
              <a:t>now expands upon the content and makes new connections and/or provide a lab experience</a:t>
            </a:r>
          </a:p>
          <a:p>
            <a:endParaRPr lang="en-US" dirty="0"/>
          </a:p>
          <a:p>
            <a:r>
              <a:rPr lang="en-US" b="1" dirty="0" smtClean="0"/>
              <a:t>Third Task+ </a:t>
            </a:r>
            <a:r>
              <a:rPr lang="en-US" dirty="0" smtClean="0"/>
              <a:t>allows students to (PIT) Put It Together and Explain/Argue In-Depth in a Lab that collects actual data as evidence!</a:t>
            </a:r>
            <a:endParaRPr lang="en-US" dirty="0"/>
          </a:p>
        </p:txBody>
      </p:sp>
    </p:spTree>
    <p:extLst>
      <p:ext uri="{BB962C8B-B14F-4D97-AF65-F5344CB8AC3E}">
        <p14:creationId xmlns:p14="http://schemas.microsoft.com/office/powerpoint/2010/main" val="5738111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b="1" dirty="0" err="1"/>
              <a:t>Scaffolded</a:t>
            </a:r>
            <a:r>
              <a:rPr lang="en-US" b="1" dirty="0"/>
              <a:t> Writing Worksheet (SWW)</a:t>
            </a:r>
            <a:endParaRPr lang="en-US" dirty="0"/>
          </a:p>
        </p:txBody>
      </p:sp>
      <p:sp>
        <p:nvSpPr>
          <p:cNvPr id="3" name="Content Placeholder 2"/>
          <p:cNvSpPr>
            <a:spLocks noGrp="1"/>
          </p:cNvSpPr>
          <p:nvPr>
            <p:ph idx="1"/>
          </p:nvPr>
        </p:nvSpPr>
        <p:spPr>
          <a:xfrm>
            <a:off x="457200" y="1600200"/>
            <a:ext cx="8229600" cy="5029200"/>
          </a:xfrm>
        </p:spPr>
        <p:txBody>
          <a:bodyPr/>
          <a:lstStyle/>
          <a:p>
            <a:r>
              <a:rPr lang="en-US" b="1" dirty="0" smtClean="0"/>
              <a:t>Goal</a:t>
            </a:r>
            <a:r>
              <a:rPr lang="en-US" dirty="0" smtClean="0"/>
              <a:t>: Develop Student Writing through a Progression of Texts with Guiding Questions</a:t>
            </a:r>
          </a:p>
          <a:p>
            <a:endParaRPr lang="en-US" dirty="0"/>
          </a:p>
          <a:p>
            <a:r>
              <a:rPr lang="en-US" b="1" dirty="0" smtClean="0"/>
              <a:t>Questions</a:t>
            </a:r>
            <a:r>
              <a:rPr lang="en-US" dirty="0" smtClean="0"/>
              <a:t>: are </a:t>
            </a:r>
            <a:r>
              <a:rPr lang="en-US" dirty="0" err="1" smtClean="0"/>
              <a:t>scaffolded</a:t>
            </a:r>
            <a:r>
              <a:rPr lang="en-US" dirty="0" smtClean="0"/>
              <a:t> so initial questions allow entry for all students, then increase in rigor, ultimately leading to a final task (Argument) which incorporates information from all student responses.</a:t>
            </a:r>
          </a:p>
        </p:txBody>
      </p:sp>
    </p:spTree>
    <p:extLst>
      <p:ext uri="{BB962C8B-B14F-4D97-AF65-F5344CB8AC3E}">
        <p14:creationId xmlns:p14="http://schemas.microsoft.com/office/powerpoint/2010/main" val="6121256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SWW Components</a:t>
            </a:r>
            <a:endParaRPr lang="en-US" b="1"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Text(s) – Annotation </a:t>
            </a:r>
          </a:p>
          <a:p>
            <a:pPr lvl="1"/>
            <a:r>
              <a:rPr lang="en-US" i="1" dirty="0" smtClean="0"/>
              <a:t>Can be used to used Processes/Procedures</a:t>
            </a:r>
          </a:p>
          <a:p>
            <a:r>
              <a:rPr lang="en-US" dirty="0" smtClean="0"/>
              <a:t>Writing Prompts/Questions – </a:t>
            </a:r>
            <a:r>
              <a:rPr lang="en-US" dirty="0" err="1" smtClean="0"/>
              <a:t>Scaffolded</a:t>
            </a:r>
            <a:endParaRPr lang="en-US" dirty="0" smtClean="0"/>
          </a:p>
          <a:p>
            <a:r>
              <a:rPr lang="en-US" dirty="0" smtClean="0"/>
              <a:t>Series of Worksheets (3-5) – Multiple Days</a:t>
            </a:r>
          </a:p>
          <a:p>
            <a:r>
              <a:rPr lang="en-US" dirty="0" smtClean="0"/>
              <a:t>Questions from successive Worksheets require information from prior Worksheets</a:t>
            </a:r>
          </a:p>
          <a:p>
            <a:r>
              <a:rPr lang="en-US" dirty="0" smtClean="0"/>
              <a:t>Use Additional Texts, Notes, Research</a:t>
            </a:r>
          </a:p>
          <a:p>
            <a:r>
              <a:rPr lang="en-US" dirty="0" smtClean="0"/>
              <a:t>Cumulative Writing Task (Argument)</a:t>
            </a:r>
          </a:p>
          <a:p>
            <a:r>
              <a:rPr lang="en-US" dirty="0" smtClean="0"/>
              <a:t>Rubric for Feedback/Self-Assessment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193935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SWW: Series of Worksheets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Done over multiple Days – as Activities within the lessons</a:t>
            </a:r>
          </a:p>
          <a:p>
            <a:endParaRPr lang="en-US" dirty="0"/>
          </a:p>
          <a:p>
            <a:r>
              <a:rPr lang="en-US" dirty="0" smtClean="0"/>
              <a:t>Allow students to “</a:t>
            </a:r>
            <a:r>
              <a:rPr lang="en-US" b="1" dirty="0" smtClean="0"/>
              <a:t>Write routinely over … shorter time frames for a range of tasks, purposes </a:t>
            </a:r>
            <a:r>
              <a:rPr lang="en-US" dirty="0" smtClean="0"/>
              <a:t>…”  </a:t>
            </a:r>
            <a:r>
              <a:rPr lang="en-US" i="1" dirty="0" smtClean="0"/>
              <a:t>CCLS Writing Standard #9</a:t>
            </a:r>
          </a:p>
          <a:p>
            <a:endParaRPr lang="en-US" dirty="0"/>
          </a:p>
          <a:p>
            <a:r>
              <a:rPr lang="en-US" dirty="0" smtClean="0"/>
              <a:t>A Laboratory Report could represent one of the </a:t>
            </a:r>
            <a:r>
              <a:rPr lang="en-US" dirty="0" err="1" smtClean="0"/>
              <a:t>Scaffolded</a:t>
            </a:r>
            <a:r>
              <a:rPr lang="en-US" dirty="0" smtClean="0"/>
              <a:t> Writing Worksheets within a series (Initial, Intermediate, or even Final)</a:t>
            </a:r>
          </a:p>
        </p:txBody>
      </p:sp>
    </p:spTree>
    <p:extLst>
      <p:ext uri="{BB962C8B-B14F-4D97-AF65-F5344CB8AC3E}">
        <p14:creationId xmlns:p14="http://schemas.microsoft.com/office/powerpoint/2010/main" val="26217288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b="1" dirty="0"/>
              <a:t>CCLS READING: </a:t>
            </a:r>
            <a:r>
              <a:rPr lang="en-US" b="1" dirty="0" smtClean="0"/>
              <a:t>Standards</a:t>
            </a:r>
            <a:endParaRPr lang="en-US" b="1" dirty="0"/>
          </a:p>
        </p:txBody>
      </p:sp>
      <p:sp>
        <p:nvSpPr>
          <p:cNvPr id="3" name="Content Placeholder 2"/>
          <p:cNvSpPr>
            <a:spLocks noGrp="1"/>
          </p:cNvSpPr>
          <p:nvPr>
            <p:ph idx="1"/>
          </p:nvPr>
        </p:nvSpPr>
        <p:spPr>
          <a:xfrm>
            <a:off x="457200" y="914400"/>
            <a:ext cx="8229600" cy="5715000"/>
          </a:xfrm>
        </p:spPr>
        <p:txBody>
          <a:bodyPr>
            <a:normAutofit fontScale="92500" lnSpcReduction="20000"/>
          </a:bodyPr>
          <a:lstStyle/>
          <a:p>
            <a:r>
              <a:rPr lang="en-US" b="1" dirty="0" smtClean="0"/>
              <a:t>1</a:t>
            </a:r>
            <a:r>
              <a:rPr lang="en-US" b="1" dirty="0"/>
              <a:t>. </a:t>
            </a:r>
            <a:r>
              <a:rPr lang="en-US" dirty="0"/>
              <a:t>Read closely to determine what the text says explicitly and to </a:t>
            </a:r>
            <a:r>
              <a:rPr lang="en-US" b="1" dirty="0"/>
              <a:t>make logical inferences </a:t>
            </a:r>
            <a:r>
              <a:rPr lang="en-US" dirty="0"/>
              <a:t>from it; </a:t>
            </a:r>
            <a:r>
              <a:rPr lang="en-US" b="1" dirty="0" smtClean="0"/>
              <a:t>cite specific </a:t>
            </a:r>
            <a:r>
              <a:rPr lang="en-US" b="1" dirty="0"/>
              <a:t>textual evidence </a:t>
            </a:r>
            <a:r>
              <a:rPr lang="en-US" dirty="0"/>
              <a:t>when writing or speaking to support conclusions drawn from the text</a:t>
            </a:r>
            <a:r>
              <a:rPr lang="en-US" dirty="0" smtClean="0"/>
              <a:t>.</a:t>
            </a:r>
          </a:p>
          <a:p>
            <a:endParaRPr lang="en-US" dirty="0"/>
          </a:p>
          <a:p>
            <a:r>
              <a:rPr lang="en-US" b="1" dirty="0"/>
              <a:t>2. </a:t>
            </a:r>
            <a:r>
              <a:rPr lang="en-US" dirty="0"/>
              <a:t>Determine </a:t>
            </a:r>
            <a:r>
              <a:rPr lang="en-US" b="1" dirty="0"/>
              <a:t>central ideas or themes </a:t>
            </a:r>
            <a:r>
              <a:rPr lang="en-US" dirty="0"/>
              <a:t>of a text and </a:t>
            </a:r>
            <a:r>
              <a:rPr lang="en-US" b="1" dirty="0"/>
              <a:t>analyze their development</a:t>
            </a:r>
            <a:r>
              <a:rPr lang="en-US" dirty="0"/>
              <a:t>; </a:t>
            </a:r>
            <a:r>
              <a:rPr lang="en-US" b="1" dirty="0"/>
              <a:t>summarize the </a:t>
            </a:r>
            <a:r>
              <a:rPr lang="en-US" b="1" dirty="0" smtClean="0"/>
              <a:t>key supporting </a:t>
            </a:r>
            <a:r>
              <a:rPr lang="en-US" b="1" dirty="0"/>
              <a:t>details and ideas</a:t>
            </a:r>
            <a:r>
              <a:rPr lang="en-US" dirty="0" smtClean="0"/>
              <a:t>.</a:t>
            </a:r>
          </a:p>
          <a:p>
            <a:endParaRPr lang="en-US" dirty="0"/>
          </a:p>
          <a:p>
            <a:r>
              <a:rPr lang="en-US" b="1" dirty="0"/>
              <a:t>3. </a:t>
            </a:r>
            <a:r>
              <a:rPr lang="en-US" dirty="0"/>
              <a:t>Analyze how and why individuals, </a:t>
            </a:r>
            <a:r>
              <a:rPr lang="en-US" b="1" dirty="0"/>
              <a:t>events</a:t>
            </a:r>
            <a:r>
              <a:rPr lang="en-US" dirty="0"/>
              <a:t>, or ideas </a:t>
            </a:r>
            <a:r>
              <a:rPr lang="en-US" b="1" dirty="0"/>
              <a:t>develop and interact </a:t>
            </a:r>
            <a:r>
              <a:rPr lang="en-US" dirty="0"/>
              <a:t>over the course of a text.</a:t>
            </a:r>
          </a:p>
        </p:txBody>
      </p:sp>
    </p:spTree>
    <p:extLst>
      <p:ext uri="{BB962C8B-B14F-4D97-AF65-F5344CB8AC3E}">
        <p14:creationId xmlns:p14="http://schemas.microsoft.com/office/powerpoint/2010/main" val="2746958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dirty="0" smtClean="0"/>
              <a:t>CCLS WRITING Standards</a:t>
            </a:r>
            <a:endParaRPr lang="en-US" b="1" dirty="0"/>
          </a:p>
        </p:txBody>
      </p:sp>
      <p:sp>
        <p:nvSpPr>
          <p:cNvPr id="3" name="Content Placeholder 2"/>
          <p:cNvSpPr>
            <a:spLocks noGrp="1"/>
          </p:cNvSpPr>
          <p:nvPr>
            <p:ph idx="1"/>
          </p:nvPr>
        </p:nvSpPr>
        <p:spPr>
          <a:xfrm>
            <a:off x="457200" y="914400"/>
            <a:ext cx="8229600" cy="5211763"/>
          </a:xfrm>
        </p:spPr>
        <p:txBody>
          <a:bodyPr>
            <a:normAutofit lnSpcReduction="10000"/>
          </a:bodyPr>
          <a:lstStyle/>
          <a:p>
            <a:r>
              <a:rPr lang="en-US" b="1" dirty="0"/>
              <a:t>1. Write arguments </a:t>
            </a:r>
            <a:r>
              <a:rPr lang="en-US" dirty="0"/>
              <a:t>to support claims in an analysis of substantive topics or texts using valid reasoning </a:t>
            </a:r>
            <a:r>
              <a:rPr lang="en-US" dirty="0" smtClean="0"/>
              <a:t>and relevant </a:t>
            </a:r>
            <a:r>
              <a:rPr lang="en-US" dirty="0"/>
              <a:t>and sufficient evidence</a:t>
            </a:r>
            <a:r>
              <a:rPr lang="en-US" dirty="0" smtClean="0"/>
              <a:t>.</a:t>
            </a:r>
          </a:p>
          <a:p>
            <a:r>
              <a:rPr lang="en-US" b="1" dirty="0"/>
              <a:t>8. Gather relevant information </a:t>
            </a:r>
            <a:r>
              <a:rPr lang="en-US" dirty="0"/>
              <a:t>from multiple print and digital sources, assess the credibility and accuracy of </a:t>
            </a:r>
            <a:r>
              <a:rPr lang="en-US" dirty="0" smtClean="0"/>
              <a:t>each source</a:t>
            </a:r>
            <a:r>
              <a:rPr lang="en-US" dirty="0"/>
              <a:t>, and integrate the information while avoiding plagiarism</a:t>
            </a:r>
            <a:r>
              <a:rPr lang="en-US" dirty="0" smtClean="0"/>
              <a:t>.</a:t>
            </a:r>
          </a:p>
          <a:p>
            <a:r>
              <a:rPr lang="en-US" b="1" dirty="0"/>
              <a:t>9. </a:t>
            </a:r>
            <a:r>
              <a:rPr lang="en-US" dirty="0"/>
              <a:t>Draw </a:t>
            </a:r>
            <a:r>
              <a:rPr lang="en-US" b="1" dirty="0"/>
              <a:t>evidence</a:t>
            </a:r>
            <a:r>
              <a:rPr lang="en-US" dirty="0"/>
              <a:t> from literary or informational texts to support </a:t>
            </a:r>
            <a:r>
              <a:rPr lang="en-US" b="1" dirty="0"/>
              <a:t>analysis</a:t>
            </a:r>
            <a:r>
              <a:rPr lang="en-US" dirty="0"/>
              <a:t>, </a:t>
            </a:r>
            <a:r>
              <a:rPr lang="en-US" b="1" dirty="0"/>
              <a:t>reflection</a:t>
            </a:r>
            <a:r>
              <a:rPr lang="en-US" dirty="0"/>
              <a:t>, and research.</a:t>
            </a:r>
          </a:p>
        </p:txBody>
      </p:sp>
    </p:spTree>
    <p:extLst>
      <p:ext uri="{BB962C8B-B14F-4D97-AF65-F5344CB8AC3E}">
        <p14:creationId xmlns:p14="http://schemas.microsoft.com/office/powerpoint/2010/main" val="33921792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Texts</a:t>
            </a:r>
            <a:endParaRPr lang="en-US" b="1" dirty="0"/>
          </a:p>
        </p:txBody>
      </p:sp>
      <p:sp>
        <p:nvSpPr>
          <p:cNvPr id="3" name="Content Placeholder 2"/>
          <p:cNvSpPr>
            <a:spLocks noGrp="1"/>
          </p:cNvSpPr>
          <p:nvPr>
            <p:ph idx="1"/>
          </p:nvPr>
        </p:nvSpPr>
        <p:spPr/>
        <p:txBody>
          <a:bodyPr>
            <a:normAutofit lnSpcReduction="10000"/>
          </a:bodyPr>
          <a:lstStyle/>
          <a:p>
            <a:r>
              <a:rPr lang="en-US" dirty="0" smtClean="0"/>
              <a:t>Use Regents Reading Passages</a:t>
            </a:r>
          </a:p>
          <a:p>
            <a:endParaRPr lang="en-US" dirty="0" smtClean="0"/>
          </a:p>
          <a:p>
            <a:r>
              <a:rPr lang="en-US" dirty="0" smtClean="0"/>
              <a:t>Lexile Appropriate (Can Build)</a:t>
            </a:r>
          </a:p>
          <a:p>
            <a:endParaRPr lang="en-US" dirty="0" smtClean="0"/>
          </a:p>
          <a:p>
            <a:r>
              <a:rPr lang="en-US" dirty="0" smtClean="0"/>
              <a:t>Leave Room for Annotation</a:t>
            </a:r>
          </a:p>
          <a:p>
            <a:endParaRPr lang="en-US" dirty="0"/>
          </a:p>
          <a:p>
            <a:r>
              <a:rPr lang="en-US" dirty="0" smtClean="0"/>
              <a:t>If Necessary – Alternate Texts to meet the needs of all students</a:t>
            </a:r>
            <a:endParaRPr lang="en-US" dirty="0"/>
          </a:p>
          <a:p>
            <a:endParaRPr lang="en-US" dirty="0"/>
          </a:p>
        </p:txBody>
      </p:sp>
    </p:spTree>
    <p:extLst>
      <p:ext uri="{BB962C8B-B14F-4D97-AF65-F5344CB8AC3E}">
        <p14:creationId xmlns:p14="http://schemas.microsoft.com/office/powerpoint/2010/main" val="5323748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Annotation</a:t>
            </a:r>
            <a:endParaRPr lang="en-US" b="1" dirty="0"/>
          </a:p>
        </p:txBody>
      </p:sp>
      <p:sp>
        <p:nvSpPr>
          <p:cNvPr id="3" name="Content Placeholder 2"/>
          <p:cNvSpPr>
            <a:spLocks noGrp="1"/>
          </p:cNvSpPr>
          <p:nvPr>
            <p:ph idx="1"/>
          </p:nvPr>
        </p:nvSpPr>
        <p:spPr>
          <a:xfrm>
            <a:off x="457200" y="1600200"/>
            <a:ext cx="3733800" cy="4525963"/>
          </a:xfrm>
        </p:spPr>
        <p:txBody>
          <a:bodyPr/>
          <a:lstStyle/>
          <a:p>
            <a:r>
              <a:rPr lang="en-US" dirty="0" smtClean="0"/>
              <a:t>Annotation Marks</a:t>
            </a:r>
          </a:p>
          <a:p>
            <a:pPr lvl="1"/>
            <a:r>
              <a:rPr lang="en-US" i="1" dirty="0" smtClean="0"/>
              <a:t>Identifiers</a:t>
            </a:r>
          </a:p>
          <a:p>
            <a:pPr lvl="1"/>
            <a:r>
              <a:rPr lang="en-US" i="1" dirty="0" smtClean="0"/>
              <a:t>Evidence</a:t>
            </a:r>
          </a:p>
          <a:p>
            <a:pPr lvl="1"/>
            <a:r>
              <a:rPr lang="en-US" i="1" dirty="0" smtClean="0"/>
              <a:t>Specific Example</a:t>
            </a:r>
          </a:p>
          <a:p>
            <a:pPr lvl="1"/>
            <a:r>
              <a:rPr lang="en-US" i="1" dirty="0" smtClean="0"/>
              <a:t>Vocabulary</a:t>
            </a:r>
          </a:p>
          <a:p>
            <a:r>
              <a:rPr lang="en-US" dirty="0" smtClean="0"/>
              <a:t>Questions</a:t>
            </a:r>
          </a:p>
          <a:p>
            <a:r>
              <a:rPr lang="en-US" dirty="0" smtClean="0"/>
              <a:t>Connections</a:t>
            </a:r>
          </a:p>
          <a:p>
            <a:r>
              <a:rPr lang="en-US" dirty="0" smtClean="0"/>
              <a:t>Prediction</a:t>
            </a:r>
          </a:p>
          <a:p>
            <a:endParaRPr lang="en-US" dirty="0"/>
          </a:p>
        </p:txBody>
      </p:sp>
      <p:pic>
        <p:nvPicPr>
          <p:cNvPr id="2050" name="Picture 2" descr="http://ems.eastchesterschools.org/m2/pluginfile.php/83711/course/section/39717/Anno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99" y="1143000"/>
            <a:ext cx="4173583"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0656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Writing Prompts/Questions</a:t>
            </a:r>
            <a:endParaRPr lang="en-US" b="1" dirty="0"/>
          </a:p>
        </p:txBody>
      </p:sp>
      <p:sp>
        <p:nvSpPr>
          <p:cNvPr id="3" name="Content Placeholder 2"/>
          <p:cNvSpPr>
            <a:spLocks noGrp="1"/>
          </p:cNvSpPr>
          <p:nvPr>
            <p:ph idx="1"/>
          </p:nvPr>
        </p:nvSpPr>
        <p:spPr/>
        <p:txBody>
          <a:bodyPr>
            <a:normAutofit lnSpcReduction="10000"/>
          </a:bodyPr>
          <a:lstStyle/>
          <a:p>
            <a:r>
              <a:rPr lang="en-US" dirty="0" smtClean="0"/>
              <a:t>Regents: M/C and Constructed Response</a:t>
            </a:r>
          </a:p>
          <a:p>
            <a:endParaRPr lang="en-US" dirty="0"/>
          </a:p>
          <a:p>
            <a:r>
              <a:rPr lang="en-US" dirty="0" smtClean="0"/>
              <a:t>Adapt Key Ideas and Major Understandings</a:t>
            </a:r>
          </a:p>
          <a:p>
            <a:endParaRPr lang="en-US" dirty="0"/>
          </a:p>
          <a:p>
            <a:r>
              <a:rPr lang="en-US" dirty="0" smtClean="0"/>
              <a:t>Line Spacing is a Key to Expected Writing</a:t>
            </a:r>
          </a:p>
          <a:p>
            <a:endParaRPr lang="en-US" dirty="0"/>
          </a:p>
          <a:p>
            <a:r>
              <a:rPr lang="en-US" dirty="0" smtClean="0"/>
              <a:t>1-2 “Entry Questions” before my High-Order Think Question for the Reading Passage</a:t>
            </a:r>
            <a:endParaRPr lang="en-US" dirty="0"/>
          </a:p>
        </p:txBody>
      </p:sp>
    </p:spTree>
    <p:extLst>
      <p:ext uri="{BB962C8B-B14F-4D97-AF65-F5344CB8AC3E}">
        <p14:creationId xmlns:p14="http://schemas.microsoft.com/office/powerpoint/2010/main" val="2822914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A Performance Task is …</a:t>
            </a:r>
            <a:endParaRPr lang="en-US" b="1" dirty="0"/>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r>
              <a:rPr lang="en-US" dirty="0" smtClean="0"/>
              <a:t>is an </a:t>
            </a:r>
            <a:r>
              <a:rPr lang="en-US" b="1" dirty="0" smtClean="0"/>
              <a:t>activity</a:t>
            </a:r>
            <a:r>
              <a:rPr lang="en-US" dirty="0" smtClean="0"/>
              <a:t> </a:t>
            </a:r>
            <a:r>
              <a:rPr lang="en-US" dirty="0"/>
              <a:t>or </a:t>
            </a:r>
            <a:r>
              <a:rPr lang="en-US" b="1" dirty="0" smtClean="0"/>
              <a:t>assignment</a:t>
            </a:r>
            <a:r>
              <a:rPr lang="en-US" dirty="0" smtClean="0"/>
              <a:t> or </a:t>
            </a:r>
            <a:r>
              <a:rPr lang="en-US" b="1" dirty="0" smtClean="0"/>
              <a:t>series</a:t>
            </a:r>
            <a:r>
              <a:rPr lang="en-US" dirty="0" smtClean="0"/>
              <a:t> of activities or assignments </a:t>
            </a:r>
            <a:r>
              <a:rPr lang="en-US" dirty="0"/>
              <a:t>that is completed by the student </a:t>
            </a:r>
          </a:p>
          <a:p>
            <a:endParaRPr lang="en-US" dirty="0" smtClean="0"/>
          </a:p>
          <a:p>
            <a:r>
              <a:rPr lang="en-US" dirty="0" smtClean="0"/>
              <a:t>Is goal-directed, assessment </a:t>
            </a:r>
            <a:r>
              <a:rPr lang="en-US" dirty="0"/>
              <a:t>exercise </a:t>
            </a:r>
            <a:r>
              <a:rPr lang="en-US" dirty="0" smtClean="0"/>
              <a:t>judged </a:t>
            </a:r>
            <a:r>
              <a:rPr lang="en-US" dirty="0"/>
              <a:t>by the teacher or other evaluator on the basis of </a:t>
            </a:r>
            <a:r>
              <a:rPr lang="en-US" b="1" dirty="0"/>
              <a:t>specific performance criteria</a:t>
            </a:r>
            <a:r>
              <a:rPr lang="en-US" dirty="0" smtClean="0"/>
              <a:t>.</a:t>
            </a:r>
          </a:p>
          <a:p>
            <a:endParaRPr lang="en-US" dirty="0" smtClean="0"/>
          </a:p>
          <a:p>
            <a:r>
              <a:rPr lang="en-US" dirty="0" smtClean="0"/>
              <a:t>Is </a:t>
            </a:r>
            <a:r>
              <a:rPr lang="en-US" b="1" dirty="0" smtClean="0"/>
              <a:t>strategically </a:t>
            </a:r>
            <a:r>
              <a:rPr lang="en-US" b="1" dirty="0"/>
              <a:t>placed </a:t>
            </a:r>
            <a:r>
              <a:rPr lang="en-US" dirty="0"/>
              <a:t>in the lesson </a:t>
            </a:r>
            <a:endParaRPr lang="en-US" dirty="0" smtClean="0"/>
          </a:p>
          <a:p>
            <a:pPr marL="0" indent="0">
              <a:buNone/>
            </a:pPr>
            <a:r>
              <a:rPr lang="en-US" dirty="0"/>
              <a:t> </a:t>
            </a:r>
            <a:r>
              <a:rPr lang="en-US" dirty="0" smtClean="0"/>
              <a:t>   or </a:t>
            </a:r>
            <a:r>
              <a:rPr lang="en-US" dirty="0"/>
              <a:t>unit to enhance learning as the </a:t>
            </a:r>
            <a:endParaRPr lang="en-US" dirty="0" smtClean="0"/>
          </a:p>
          <a:p>
            <a:pPr marL="0" indent="0">
              <a:buNone/>
            </a:pPr>
            <a:r>
              <a:rPr lang="en-US" dirty="0"/>
              <a:t> </a:t>
            </a:r>
            <a:r>
              <a:rPr lang="en-US" dirty="0" smtClean="0"/>
              <a:t>   student </a:t>
            </a:r>
            <a:r>
              <a:rPr lang="en-US" dirty="0"/>
              <a:t>“pulls it all together.” NOT </a:t>
            </a:r>
            <a:endParaRPr lang="en-US" dirty="0" smtClean="0"/>
          </a:p>
          <a:p>
            <a:pPr marL="0" indent="0">
              <a:buNone/>
            </a:pPr>
            <a:r>
              <a:rPr lang="en-US" dirty="0"/>
              <a:t> </a:t>
            </a:r>
            <a:r>
              <a:rPr lang="en-US" dirty="0" smtClean="0"/>
              <a:t>  “</a:t>
            </a:r>
            <a:r>
              <a:rPr lang="en-US" dirty="0"/>
              <a:t>add-ons” at the end of instruction. </a:t>
            </a:r>
          </a:p>
          <a:p>
            <a:endParaRPr lang="en-US" dirty="0"/>
          </a:p>
        </p:txBody>
      </p:sp>
      <p:pic>
        <p:nvPicPr>
          <p:cNvPr id="5122" name="Picture 2" descr="https://agenttedc.files.wordpress.com/2013/10/alien-abduction-insu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886200"/>
            <a:ext cx="247650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5515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Texts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Class Textbook</a:t>
            </a:r>
          </a:p>
          <a:p>
            <a:endParaRPr lang="en-US" dirty="0"/>
          </a:p>
          <a:p>
            <a:r>
              <a:rPr lang="en-US" dirty="0" smtClean="0"/>
              <a:t>Student Notes</a:t>
            </a:r>
          </a:p>
          <a:p>
            <a:endParaRPr lang="en-US" dirty="0"/>
          </a:p>
          <a:p>
            <a:r>
              <a:rPr lang="en-US" dirty="0" smtClean="0"/>
              <a:t>Additional Handout</a:t>
            </a:r>
          </a:p>
          <a:p>
            <a:endParaRPr lang="en-US" dirty="0"/>
          </a:p>
          <a:p>
            <a:r>
              <a:rPr lang="en-US" dirty="0" smtClean="0"/>
              <a:t>Online Resource</a:t>
            </a:r>
          </a:p>
          <a:p>
            <a:endParaRPr lang="en-US" dirty="0"/>
          </a:p>
          <a:p>
            <a:r>
              <a:rPr lang="en-US" dirty="0" smtClean="0"/>
              <a:t>Laboratory Report/Research</a:t>
            </a:r>
            <a:endParaRPr lang="en-US" dirty="0"/>
          </a:p>
        </p:txBody>
      </p:sp>
      <p:pic>
        <p:nvPicPr>
          <p:cNvPr id="1026" name="Picture 2" descr="http://files.abovetopsecret.com/images/member/5bf66d61e8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52600"/>
            <a:ext cx="336994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5540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Cumulative Writing Task</a:t>
            </a:r>
            <a:endParaRPr lang="en-US" b="1" dirty="0"/>
          </a:p>
        </p:txBody>
      </p:sp>
      <p:sp>
        <p:nvSpPr>
          <p:cNvPr id="3" name="Content Placeholder 2"/>
          <p:cNvSpPr>
            <a:spLocks noGrp="1"/>
          </p:cNvSpPr>
          <p:nvPr>
            <p:ph idx="1"/>
          </p:nvPr>
        </p:nvSpPr>
        <p:spPr/>
        <p:txBody>
          <a:bodyPr/>
          <a:lstStyle/>
          <a:p>
            <a:r>
              <a:rPr lang="en-US" dirty="0" smtClean="0"/>
              <a:t>Argument</a:t>
            </a:r>
          </a:p>
          <a:p>
            <a:endParaRPr lang="en-US" dirty="0"/>
          </a:p>
          <a:p>
            <a:r>
              <a:rPr lang="en-US" dirty="0" smtClean="0"/>
              <a:t>Using what you have learned about ___ , ___, ___, … and your knowledge of ___ write an ARGUMENT with supporting evidence as to …</a:t>
            </a:r>
          </a:p>
          <a:p>
            <a:endParaRPr lang="en-US" dirty="0"/>
          </a:p>
          <a:p>
            <a:r>
              <a:rPr lang="en-US" dirty="0" smtClean="0"/>
              <a:t>Argument will draw information from all Worksheets as well as additional texts!</a:t>
            </a:r>
            <a:endParaRPr lang="en-US" dirty="0"/>
          </a:p>
        </p:txBody>
      </p:sp>
    </p:spTree>
    <p:extLst>
      <p:ext uri="{BB962C8B-B14F-4D97-AF65-F5344CB8AC3E}">
        <p14:creationId xmlns:p14="http://schemas.microsoft.com/office/powerpoint/2010/main" val="11853276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SWW Rubric</a:t>
            </a:r>
            <a:endParaRPr lang="en-US" b="1" dirty="0"/>
          </a:p>
        </p:txBody>
      </p:sp>
      <p:sp>
        <p:nvSpPr>
          <p:cNvPr id="3" name="Content Placeholder 2"/>
          <p:cNvSpPr>
            <a:spLocks noGrp="1"/>
          </p:cNvSpPr>
          <p:nvPr>
            <p:ph idx="1"/>
          </p:nvPr>
        </p:nvSpPr>
        <p:spPr/>
        <p:txBody>
          <a:bodyPr>
            <a:normAutofit lnSpcReduction="10000"/>
          </a:bodyPr>
          <a:lstStyle/>
          <a:p>
            <a:r>
              <a:rPr lang="en-US" b="1" dirty="0" smtClean="0"/>
              <a:t>Analytic</a:t>
            </a:r>
            <a:r>
              <a:rPr lang="en-US" dirty="0" smtClean="0"/>
              <a:t> as to give Feedback to specific criteria</a:t>
            </a:r>
          </a:p>
          <a:p>
            <a:endParaRPr lang="en-US" dirty="0"/>
          </a:p>
          <a:p>
            <a:r>
              <a:rPr lang="en-US" dirty="0" smtClean="0"/>
              <a:t>Specific to writing an </a:t>
            </a:r>
            <a:r>
              <a:rPr lang="en-US" b="1" dirty="0" smtClean="0"/>
              <a:t>Argument in Science</a:t>
            </a:r>
          </a:p>
          <a:p>
            <a:endParaRPr lang="en-US" dirty="0"/>
          </a:p>
          <a:p>
            <a:r>
              <a:rPr lang="en-US" dirty="0" smtClean="0"/>
              <a:t>Specific to </a:t>
            </a:r>
            <a:r>
              <a:rPr lang="en-US" b="1" dirty="0" smtClean="0"/>
              <a:t>Content and Skills </a:t>
            </a:r>
            <a:r>
              <a:rPr lang="en-US" dirty="0" smtClean="0"/>
              <a:t>(i.e. CCLS)</a:t>
            </a:r>
          </a:p>
          <a:p>
            <a:endParaRPr lang="en-US" dirty="0"/>
          </a:p>
          <a:p>
            <a:r>
              <a:rPr lang="en-US" dirty="0" smtClean="0"/>
              <a:t>Rubric (self-reflection) should be addressed in the </a:t>
            </a:r>
            <a:r>
              <a:rPr lang="en-US" b="1" dirty="0" smtClean="0"/>
              <a:t>REFLECTION</a:t>
            </a:r>
            <a:endParaRPr lang="en-US" b="1" dirty="0"/>
          </a:p>
        </p:txBody>
      </p:sp>
    </p:spTree>
    <p:extLst>
      <p:ext uri="{BB962C8B-B14F-4D97-AF65-F5344CB8AC3E}">
        <p14:creationId xmlns:p14="http://schemas.microsoft.com/office/powerpoint/2010/main" val="6911775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Claim – </a:t>
            </a:r>
            <a:r>
              <a:rPr lang="en-US" b="1" dirty="0" err="1" smtClean="0"/>
              <a:t>CounterClaim</a:t>
            </a:r>
            <a:r>
              <a:rPr lang="en-US" b="1" dirty="0" smtClean="0"/>
              <a:t> in Science???</a:t>
            </a:r>
            <a:endParaRPr lang="en-US" b="1" dirty="0"/>
          </a:p>
        </p:txBody>
      </p:sp>
      <p:sp>
        <p:nvSpPr>
          <p:cNvPr id="3" name="Content Placeholder 2"/>
          <p:cNvSpPr>
            <a:spLocks noGrp="1"/>
          </p:cNvSpPr>
          <p:nvPr>
            <p:ph idx="1"/>
          </p:nvPr>
        </p:nvSpPr>
        <p:spPr>
          <a:xfrm>
            <a:off x="457200" y="1219200"/>
            <a:ext cx="4038600" cy="5257800"/>
          </a:xfrm>
        </p:spPr>
        <p:txBody>
          <a:bodyPr>
            <a:normAutofit fontScale="92500" lnSpcReduction="10000"/>
          </a:bodyPr>
          <a:lstStyle/>
          <a:p>
            <a:r>
              <a:rPr lang="en-US" b="1" dirty="0" smtClean="0"/>
              <a:t>Living Environment</a:t>
            </a:r>
            <a:r>
              <a:rPr lang="en-US" dirty="0" smtClean="0"/>
              <a:t>:</a:t>
            </a:r>
          </a:p>
          <a:p>
            <a:pPr lvl="1"/>
            <a:r>
              <a:rPr lang="en-US" i="1" dirty="0" smtClean="0"/>
              <a:t>Ethical </a:t>
            </a:r>
          </a:p>
          <a:p>
            <a:pPr lvl="1"/>
            <a:r>
              <a:rPr lang="en-US" i="1" dirty="0" smtClean="0"/>
              <a:t>Cost-Effective</a:t>
            </a:r>
          </a:p>
          <a:p>
            <a:pPr lvl="1"/>
            <a:r>
              <a:rPr lang="en-US" i="1" dirty="0" smtClean="0"/>
              <a:t>Safe</a:t>
            </a:r>
          </a:p>
          <a:p>
            <a:pPr lvl="1"/>
            <a:r>
              <a:rPr lang="en-US" i="1" dirty="0" smtClean="0"/>
              <a:t>Position Opinion, etc.</a:t>
            </a:r>
          </a:p>
          <a:p>
            <a:endParaRPr lang="en-US" dirty="0"/>
          </a:p>
          <a:p>
            <a:r>
              <a:rPr lang="en-US" b="1" dirty="0" smtClean="0"/>
              <a:t>Physical Science</a:t>
            </a:r>
          </a:p>
          <a:p>
            <a:pPr lvl="1"/>
            <a:r>
              <a:rPr lang="en-US" dirty="0" smtClean="0"/>
              <a:t>Limited Specific Areas</a:t>
            </a:r>
          </a:p>
          <a:p>
            <a:pPr lvl="2"/>
            <a:r>
              <a:rPr lang="en-US" dirty="0" smtClean="0"/>
              <a:t>Nuclear Energy, Earthquakes, Acid/Base Theories, Geologic History, Hurricane</a:t>
            </a:r>
          </a:p>
          <a:p>
            <a:endParaRPr lang="en-US" dirty="0"/>
          </a:p>
        </p:txBody>
      </p:sp>
      <p:pic>
        <p:nvPicPr>
          <p:cNvPr id="1026" name="Picture 2" descr="http://cdn.property118.com/wp-content/uploads/2014/08/Unprotected-deposit-counter-cla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031" y="1143000"/>
            <a:ext cx="4419600" cy="21508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sodahead.com/polls/003401935/1822507449_how_to_win_every_argument_main_full_xlar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3280810"/>
            <a:ext cx="3728063"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8307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lstStyle/>
          <a:p>
            <a:r>
              <a:rPr lang="en-US" b="1" dirty="0" smtClean="0"/>
              <a:t>MCQ: Find the Language …</a:t>
            </a:r>
            <a:br>
              <a:rPr lang="en-US" b="1" dirty="0" smtClean="0"/>
            </a:br>
            <a:r>
              <a:rPr lang="en-US" b="1" dirty="0" smtClean="0"/>
              <a:t>Create an Argument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5001477"/>
              </p:ext>
            </p:extLst>
          </p:nvPr>
        </p:nvGraphicFramePr>
        <p:xfrm>
          <a:off x="304800" y="2819400"/>
          <a:ext cx="8374380" cy="2670651"/>
        </p:xfrm>
        <a:graphic>
          <a:graphicData uri="http://schemas.openxmlformats.org/drawingml/2006/table">
            <a:tbl>
              <a:tblPr firstRow="1" firstCol="1" bandRow="1">
                <a:tableStyleId>{5940675A-B579-460E-94D1-54222C63F5DA}</a:tableStyleId>
              </a:tblPr>
              <a:tblGrid>
                <a:gridCol w="2791460"/>
                <a:gridCol w="2791460"/>
                <a:gridCol w="2791460"/>
              </a:tblGrid>
              <a:tr h="890217">
                <a:tc>
                  <a:txBody>
                    <a:bodyPr/>
                    <a:lstStyle/>
                    <a:p>
                      <a:pPr marL="0" marR="0">
                        <a:lnSpc>
                          <a:spcPct val="115000"/>
                        </a:lnSpc>
                        <a:spcBef>
                          <a:spcPts val="0"/>
                        </a:spcBef>
                        <a:spcAft>
                          <a:spcPts val="0"/>
                        </a:spcAft>
                      </a:pPr>
                      <a:r>
                        <a:rPr lang="en-US" sz="2000" b="1" dirty="0">
                          <a:effectLst/>
                        </a:rPr>
                        <a:t>… would most likely …</a:t>
                      </a:r>
                      <a:endParaRPr lang="en-US" sz="20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effectLst/>
                        </a:rPr>
                        <a:t>… would most likely affect …</a:t>
                      </a:r>
                      <a:endParaRPr lang="en-US" sz="20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a:effectLst/>
                        </a:rPr>
                        <a:t>… will/is most probably …</a:t>
                      </a:r>
                      <a:endParaRPr lang="en-US" sz="2000" b="1">
                        <a:effectLst/>
                        <a:latin typeface="Calibri"/>
                        <a:ea typeface="Calibri"/>
                        <a:cs typeface="Times New Roman"/>
                      </a:endParaRPr>
                    </a:p>
                  </a:txBody>
                  <a:tcPr marL="68580" marR="68580" marT="0" marB="0"/>
                </a:tc>
              </a:tr>
              <a:tr h="890217">
                <a:tc>
                  <a:txBody>
                    <a:bodyPr/>
                    <a:lstStyle/>
                    <a:p>
                      <a:pPr marL="0" marR="0">
                        <a:lnSpc>
                          <a:spcPct val="115000"/>
                        </a:lnSpc>
                        <a:spcBef>
                          <a:spcPts val="0"/>
                        </a:spcBef>
                        <a:spcAft>
                          <a:spcPts val="0"/>
                        </a:spcAft>
                      </a:pPr>
                      <a:r>
                        <a:rPr lang="en-US" sz="2000" b="1">
                          <a:effectLst/>
                        </a:rPr>
                        <a:t>… most likely (due/describes) …</a:t>
                      </a:r>
                      <a:endParaRPr lang="en-US" sz="20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effectLst/>
                        </a:rPr>
                        <a:t>… likely result …</a:t>
                      </a:r>
                      <a:endParaRPr lang="en-US" sz="20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effectLst/>
                        </a:rPr>
                        <a:t>… best illustrates …</a:t>
                      </a:r>
                      <a:endParaRPr lang="en-US" sz="2000" b="1" dirty="0">
                        <a:effectLst/>
                        <a:latin typeface="Calibri"/>
                        <a:ea typeface="Calibri"/>
                        <a:cs typeface="Times New Roman"/>
                      </a:endParaRPr>
                    </a:p>
                  </a:txBody>
                  <a:tcPr marL="68580" marR="68580" marT="0" marB="0"/>
                </a:tc>
              </a:tr>
              <a:tr h="890217">
                <a:tc>
                  <a:txBody>
                    <a:bodyPr/>
                    <a:lstStyle/>
                    <a:p>
                      <a:pPr marL="0" marR="0">
                        <a:lnSpc>
                          <a:spcPct val="115000"/>
                        </a:lnSpc>
                        <a:spcBef>
                          <a:spcPts val="0"/>
                        </a:spcBef>
                        <a:spcAft>
                          <a:spcPts val="0"/>
                        </a:spcAft>
                      </a:pPr>
                      <a:r>
                        <a:rPr lang="en-US" sz="2000" b="1">
                          <a:effectLst/>
                        </a:rPr>
                        <a:t>… most likely due to …</a:t>
                      </a:r>
                      <a:endParaRPr lang="en-US" sz="20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a:effectLst/>
                        </a:rPr>
                        <a:t>… best describe/supports …</a:t>
                      </a:r>
                      <a:endParaRPr lang="en-US" sz="20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effectLst/>
                        </a:rPr>
                        <a:t>… best explanation …</a:t>
                      </a:r>
                      <a:endParaRPr lang="en-US" sz="20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463001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 Example …</a:t>
            </a:r>
            <a:endParaRPr lang="en-US" b="1" dirty="0"/>
          </a:p>
        </p:txBody>
      </p:sp>
      <p:sp>
        <p:nvSpPr>
          <p:cNvPr id="3" name="Content Placeholder 2"/>
          <p:cNvSpPr>
            <a:spLocks noGrp="1"/>
          </p:cNvSpPr>
          <p:nvPr>
            <p:ph idx="1"/>
          </p:nvPr>
        </p:nvSpPr>
        <p:spPr/>
        <p:txBody>
          <a:bodyPr>
            <a:normAutofit lnSpcReduction="10000"/>
          </a:bodyPr>
          <a:lstStyle/>
          <a:p>
            <a:r>
              <a:rPr lang="en-US" dirty="0"/>
              <a:t>Which activity </a:t>
            </a:r>
            <a:r>
              <a:rPr lang="en-US" b="1" i="1" dirty="0"/>
              <a:t>would most likely</a:t>
            </a:r>
            <a:r>
              <a:rPr lang="en-US" dirty="0"/>
              <a:t> increase the mutation rate in a culture of bacteria being grown in a laboratory experiment?</a:t>
            </a:r>
          </a:p>
          <a:p>
            <a:r>
              <a:rPr lang="en-US" dirty="0"/>
              <a:t>(1) adding more distilled water to the </a:t>
            </a:r>
            <a:r>
              <a:rPr lang="en-US" dirty="0" smtClean="0"/>
              <a:t>culture</a:t>
            </a:r>
          </a:p>
          <a:p>
            <a:r>
              <a:rPr lang="en-US" dirty="0"/>
              <a:t>(2) adding excess nutrients to the culture</a:t>
            </a:r>
            <a:endParaRPr lang="en-US" dirty="0" smtClean="0"/>
          </a:p>
          <a:p>
            <a:r>
              <a:rPr lang="en-US" dirty="0" smtClean="0"/>
              <a:t>(3</a:t>
            </a:r>
            <a:r>
              <a:rPr lang="en-US" dirty="0"/>
              <a:t>) exposing the culture to a higher concentration of </a:t>
            </a:r>
            <a:r>
              <a:rPr lang="en-US" dirty="0" smtClean="0"/>
              <a:t>CO2</a:t>
            </a:r>
            <a:r>
              <a:rPr lang="en-US" dirty="0"/>
              <a:t>	</a:t>
            </a:r>
            <a:endParaRPr lang="en-US" dirty="0" smtClean="0"/>
          </a:p>
          <a:p>
            <a:r>
              <a:rPr lang="en-US" dirty="0" smtClean="0"/>
              <a:t>(</a:t>
            </a:r>
            <a:r>
              <a:rPr lang="en-US" dirty="0"/>
              <a:t>4) </a:t>
            </a:r>
            <a:r>
              <a:rPr lang="en-US" b="1" dirty="0"/>
              <a:t>exposing the culture to ultraviolet radiation</a:t>
            </a:r>
            <a:endParaRPr lang="en-US" dirty="0"/>
          </a:p>
          <a:p>
            <a:endParaRPr lang="en-US" dirty="0"/>
          </a:p>
        </p:txBody>
      </p:sp>
    </p:spTree>
    <p:extLst>
      <p:ext uri="{BB962C8B-B14F-4D97-AF65-F5344CB8AC3E}">
        <p14:creationId xmlns:p14="http://schemas.microsoft.com/office/powerpoint/2010/main" val="11287573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Possible Explanations</a:t>
            </a:r>
            <a:endParaRPr lang="en-US" b="1" dirty="0"/>
          </a:p>
        </p:txBody>
      </p:sp>
      <p:sp>
        <p:nvSpPr>
          <p:cNvPr id="3" name="Content Placeholder 2"/>
          <p:cNvSpPr>
            <a:spLocks noGrp="1"/>
          </p:cNvSpPr>
          <p:nvPr>
            <p:ph idx="1"/>
          </p:nvPr>
        </p:nvSpPr>
        <p:spPr/>
        <p:txBody>
          <a:bodyPr/>
          <a:lstStyle/>
          <a:p>
            <a:r>
              <a:rPr lang="en-US" b="1" dirty="0" smtClean="0"/>
              <a:t>In </a:t>
            </a:r>
            <a:r>
              <a:rPr lang="en-US" b="1" dirty="0"/>
              <a:t>order to argue, you will need to create additional possible explanations such as</a:t>
            </a:r>
            <a:r>
              <a:rPr lang="en-US" dirty="0"/>
              <a:t>:</a:t>
            </a:r>
          </a:p>
          <a:p>
            <a:r>
              <a:rPr lang="en-US" dirty="0"/>
              <a:t>(1) exposing the culture to an antibiotic such as penicillin for a prolonged period of time</a:t>
            </a:r>
          </a:p>
          <a:p>
            <a:r>
              <a:rPr lang="en-US" dirty="0"/>
              <a:t>(2) exposing the culture to a chemical mutagen such as nitrous acid </a:t>
            </a:r>
          </a:p>
          <a:p>
            <a:r>
              <a:rPr lang="en-US" dirty="0"/>
              <a:t>(3) introducing a virus (bacteriophage) to the bacterial culture</a:t>
            </a:r>
          </a:p>
        </p:txBody>
      </p:sp>
    </p:spTree>
    <p:extLst>
      <p:ext uri="{BB962C8B-B14F-4D97-AF65-F5344CB8AC3E}">
        <p14:creationId xmlns:p14="http://schemas.microsoft.com/office/powerpoint/2010/main" val="26996454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Modify the Question</a:t>
            </a:r>
            <a:endParaRPr lang="en-US" b="1" dirty="0"/>
          </a:p>
        </p:txBody>
      </p:sp>
      <p:sp>
        <p:nvSpPr>
          <p:cNvPr id="3" name="Content Placeholder 2"/>
          <p:cNvSpPr>
            <a:spLocks noGrp="1"/>
          </p:cNvSpPr>
          <p:nvPr>
            <p:ph idx="1"/>
          </p:nvPr>
        </p:nvSpPr>
        <p:spPr/>
        <p:txBody>
          <a:bodyPr/>
          <a:lstStyle/>
          <a:p>
            <a:r>
              <a:rPr lang="en-US" dirty="0"/>
              <a:t>M</a:t>
            </a:r>
            <a:r>
              <a:rPr lang="en-US" dirty="0" smtClean="0"/>
              <a:t>odify </a:t>
            </a:r>
            <a:r>
              <a:rPr lang="en-US" dirty="0"/>
              <a:t>the original question so as to have something to argue about, such as </a:t>
            </a:r>
            <a:r>
              <a:rPr lang="en-US" b="1" dirty="0"/>
              <a:t>greatest/least</a:t>
            </a:r>
            <a:r>
              <a:rPr lang="en-US" dirty="0"/>
              <a:t> impact on an outcome.</a:t>
            </a:r>
          </a:p>
          <a:p>
            <a:pPr marL="0" indent="0">
              <a:buNone/>
            </a:pPr>
            <a:endParaRPr lang="en-US" dirty="0"/>
          </a:p>
          <a:p>
            <a:r>
              <a:rPr lang="en-US" i="1" dirty="0"/>
              <a:t>Which activity would have the “greatest impact” on the mutation rate of a culture of bacteria being grown in a laboratory experiment?</a:t>
            </a:r>
            <a:endParaRPr lang="en-US" dirty="0"/>
          </a:p>
          <a:p>
            <a:endParaRPr lang="en-US" dirty="0"/>
          </a:p>
        </p:txBody>
      </p:sp>
    </p:spTree>
    <p:extLst>
      <p:ext uri="{BB962C8B-B14F-4D97-AF65-F5344CB8AC3E}">
        <p14:creationId xmlns:p14="http://schemas.microsoft.com/office/powerpoint/2010/main" val="7271236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Define the Quantifier</a:t>
            </a:r>
            <a:endParaRPr lang="en-US" b="1" dirty="0"/>
          </a:p>
        </p:txBody>
      </p:sp>
      <p:sp>
        <p:nvSpPr>
          <p:cNvPr id="3" name="Content Placeholder 2"/>
          <p:cNvSpPr>
            <a:spLocks noGrp="1"/>
          </p:cNvSpPr>
          <p:nvPr>
            <p:ph idx="1"/>
          </p:nvPr>
        </p:nvSpPr>
        <p:spPr>
          <a:xfrm>
            <a:off x="457200" y="1447800"/>
            <a:ext cx="8229600" cy="4876800"/>
          </a:xfrm>
        </p:spPr>
        <p:txBody>
          <a:bodyPr/>
          <a:lstStyle/>
          <a:p>
            <a:r>
              <a:rPr lang="en-US" dirty="0" smtClean="0"/>
              <a:t>Students </a:t>
            </a:r>
            <a:r>
              <a:rPr lang="en-US" dirty="0"/>
              <a:t>work together to decide how they will define “</a:t>
            </a:r>
            <a:r>
              <a:rPr lang="en-US" b="1" i="1" dirty="0"/>
              <a:t>greatest impact</a:t>
            </a:r>
            <a:r>
              <a:rPr lang="en-US" dirty="0" smtClean="0"/>
              <a:t>”.</a:t>
            </a:r>
          </a:p>
          <a:p>
            <a:pPr marL="0" indent="0">
              <a:buNone/>
            </a:pPr>
            <a:endParaRPr lang="en-US" dirty="0"/>
          </a:p>
          <a:p>
            <a:r>
              <a:rPr lang="en-US" dirty="0" smtClean="0"/>
              <a:t>speed</a:t>
            </a:r>
            <a:r>
              <a:rPr lang="en-US" dirty="0"/>
              <a:t>, </a:t>
            </a:r>
            <a:endParaRPr lang="en-US" dirty="0" smtClean="0"/>
          </a:p>
          <a:p>
            <a:r>
              <a:rPr lang="en-US" dirty="0" smtClean="0"/>
              <a:t>rate</a:t>
            </a:r>
            <a:r>
              <a:rPr lang="en-US" dirty="0"/>
              <a:t>, </a:t>
            </a:r>
            <a:endParaRPr lang="en-US" dirty="0" smtClean="0"/>
          </a:p>
          <a:p>
            <a:r>
              <a:rPr lang="en-US" dirty="0" smtClean="0"/>
              <a:t>observable </a:t>
            </a:r>
            <a:r>
              <a:rPr lang="en-US" dirty="0"/>
              <a:t>change, </a:t>
            </a:r>
            <a:endParaRPr lang="en-US" dirty="0" smtClean="0"/>
          </a:p>
          <a:p>
            <a:r>
              <a:rPr lang="en-US" dirty="0" smtClean="0"/>
              <a:t>detrimental/negative </a:t>
            </a:r>
            <a:r>
              <a:rPr lang="en-US" dirty="0"/>
              <a:t>effect, </a:t>
            </a:r>
            <a:endParaRPr lang="en-US" dirty="0" smtClean="0"/>
          </a:p>
          <a:p>
            <a:r>
              <a:rPr lang="en-US" dirty="0" smtClean="0"/>
              <a:t>type </a:t>
            </a:r>
            <a:r>
              <a:rPr lang="en-US" dirty="0"/>
              <a:t>of mutation produced, etc.</a:t>
            </a:r>
          </a:p>
        </p:txBody>
      </p:sp>
    </p:spTree>
    <p:extLst>
      <p:ext uri="{BB962C8B-B14F-4D97-AF65-F5344CB8AC3E}">
        <p14:creationId xmlns:p14="http://schemas.microsoft.com/office/powerpoint/2010/main" val="845568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Creating 2 Choices</a:t>
            </a:r>
            <a:endParaRPr lang="en-US" b="1" dirty="0"/>
          </a:p>
        </p:txBody>
      </p:sp>
      <p:sp>
        <p:nvSpPr>
          <p:cNvPr id="3" name="Content Placeholder 2"/>
          <p:cNvSpPr>
            <a:spLocks noGrp="1"/>
          </p:cNvSpPr>
          <p:nvPr>
            <p:ph idx="1"/>
          </p:nvPr>
        </p:nvSpPr>
        <p:spPr/>
        <p:txBody>
          <a:bodyPr/>
          <a:lstStyle/>
          <a:p>
            <a:r>
              <a:rPr lang="en-US" dirty="0"/>
              <a:t>Which activity would have the “</a:t>
            </a:r>
            <a:r>
              <a:rPr lang="en-US" b="1" dirty="0"/>
              <a:t>greatest effect</a:t>
            </a:r>
            <a:r>
              <a:rPr lang="en-US" dirty="0"/>
              <a:t>” on the mutation rate of a culture of bacteria being grown in a laboratory experiment</a:t>
            </a:r>
            <a:r>
              <a:rPr lang="en-US" dirty="0" smtClean="0"/>
              <a:t>?</a:t>
            </a:r>
          </a:p>
          <a:p>
            <a:pPr marL="0" indent="0">
              <a:buNone/>
            </a:pPr>
            <a:endParaRPr lang="en-US" dirty="0"/>
          </a:p>
          <a:p>
            <a:r>
              <a:rPr lang="en-US" dirty="0"/>
              <a:t>Exposing the culture to ultraviolet light   </a:t>
            </a:r>
            <a:r>
              <a:rPr lang="en-US" b="1" dirty="0"/>
              <a:t>OR</a:t>
            </a:r>
          </a:p>
          <a:p>
            <a:r>
              <a:rPr lang="en-US" dirty="0"/>
              <a:t>Exposing the culture to a chemical mutagen such as nitrous acid</a:t>
            </a:r>
          </a:p>
          <a:p>
            <a:endParaRPr lang="en-US" dirty="0"/>
          </a:p>
        </p:txBody>
      </p:sp>
    </p:spTree>
    <p:extLst>
      <p:ext uri="{BB962C8B-B14F-4D97-AF65-F5344CB8AC3E}">
        <p14:creationId xmlns:p14="http://schemas.microsoft.com/office/powerpoint/2010/main" val="3952884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fontScale="90000"/>
          </a:bodyPr>
          <a:lstStyle/>
          <a:p>
            <a:r>
              <a:rPr lang="en-US" b="1" dirty="0"/>
              <a:t>Performance </a:t>
            </a:r>
            <a:r>
              <a:rPr lang="en-US" b="1" dirty="0" smtClean="0"/>
              <a:t>Tasks </a:t>
            </a:r>
            <a:r>
              <a:rPr lang="en-US" b="1" dirty="0"/>
              <a:t>build </a:t>
            </a:r>
            <a:r>
              <a:rPr lang="en-US" b="1" dirty="0" smtClean="0"/>
              <a:t>on Earlier …</a:t>
            </a:r>
            <a:endParaRPr lang="en-US" b="1" dirty="0"/>
          </a:p>
        </p:txBody>
      </p:sp>
      <p:sp>
        <p:nvSpPr>
          <p:cNvPr id="3" name="Content Placeholder 2"/>
          <p:cNvSpPr>
            <a:spLocks noGrp="1"/>
          </p:cNvSpPr>
          <p:nvPr>
            <p:ph idx="1"/>
          </p:nvPr>
        </p:nvSpPr>
        <p:spPr>
          <a:xfrm>
            <a:off x="457200" y="1219200"/>
            <a:ext cx="8229600" cy="4525963"/>
          </a:xfrm>
        </p:spPr>
        <p:txBody>
          <a:bodyPr>
            <a:normAutofit fontScale="85000" lnSpcReduction="20000"/>
          </a:bodyPr>
          <a:lstStyle/>
          <a:p>
            <a:r>
              <a:rPr lang="en-US" b="1" dirty="0"/>
              <a:t>C</a:t>
            </a:r>
            <a:r>
              <a:rPr lang="en-US" b="1" dirty="0" smtClean="0"/>
              <a:t>ontent Knowledge</a:t>
            </a:r>
            <a:r>
              <a:rPr lang="en-US" dirty="0" smtClean="0"/>
              <a:t>: NYS MST Standards</a:t>
            </a:r>
          </a:p>
          <a:p>
            <a:endParaRPr lang="en-US" dirty="0"/>
          </a:p>
          <a:p>
            <a:r>
              <a:rPr lang="en-US" b="1" dirty="0" smtClean="0"/>
              <a:t>CCLS Standards/Skills</a:t>
            </a:r>
            <a:r>
              <a:rPr lang="en-US" dirty="0" smtClean="0"/>
              <a:t>: Reading, Writing, …</a:t>
            </a:r>
          </a:p>
          <a:p>
            <a:endParaRPr lang="en-US" dirty="0" smtClean="0"/>
          </a:p>
          <a:p>
            <a:r>
              <a:rPr lang="en-US" b="1" dirty="0"/>
              <a:t>P</a:t>
            </a:r>
            <a:r>
              <a:rPr lang="en-US" b="1" dirty="0" smtClean="0"/>
              <a:t>rocess Skills</a:t>
            </a:r>
            <a:r>
              <a:rPr lang="en-US" dirty="0" smtClean="0"/>
              <a:t>: Observing, inferring, measuring, communicating, classifying, predicting, formulating hypotheses, experimenting, …</a:t>
            </a:r>
          </a:p>
          <a:p>
            <a:endParaRPr lang="en-US" dirty="0" smtClean="0"/>
          </a:p>
          <a:p>
            <a:r>
              <a:rPr lang="en-US" b="1" dirty="0"/>
              <a:t>W</a:t>
            </a:r>
            <a:r>
              <a:rPr lang="en-US" b="1" dirty="0" smtClean="0"/>
              <a:t>ork Habits</a:t>
            </a:r>
            <a:r>
              <a:rPr lang="en-US" dirty="0" smtClean="0"/>
              <a:t>: </a:t>
            </a:r>
            <a:r>
              <a:rPr lang="en-US" dirty="0"/>
              <a:t>Time management, individual responsibility, honesty, persistence, and intrapersonal </a:t>
            </a:r>
            <a:r>
              <a:rPr lang="en-US" dirty="0" smtClean="0"/>
              <a:t>skills …</a:t>
            </a:r>
          </a:p>
        </p:txBody>
      </p:sp>
      <p:pic>
        <p:nvPicPr>
          <p:cNvPr id="4098" name="Picture 2" descr="http://playmear.com/blog/wp-content/uploads/2014/12/time-management-conce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257800"/>
            <a:ext cx="333375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1399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Provide Informational Text</a:t>
            </a:r>
            <a:endParaRPr lang="en-US" b="1" dirty="0"/>
          </a:p>
        </p:txBody>
      </p:sp>
      <p:sp>
        <p:nvSpPr>
          <p:cNvPr id="3" name="Content Placeholder 2"/>
          <p:cNvSpPr>
            <a:spLocks noGrp="1"/>
          </p:cNvSpPr>
          <p:nvPr>
            <p:ph idx="1"/>
          </p:nvPr>
        </p:nvSpPr>
        <p:spPr/>
        <p:txBody>
          <a:bodyPr>
            <a:normAutofit fontScale="92500"/>
          </a:bodyPr>
          <a:lstStyle/>
          <a:p>
            <a:r>
              <a:rPr lang="en-US" b="1" dirty="0"/>
              <a:t>1. Ultraviolet light and </a:t>
            </a:r>
            <a:r>
              <a:rPr lang="en-US" b="1" dirty="0" smtClean="0"/>
              <a:t>mutations</a:t>
            </a:r>
          </a:p>
          <a:p>
            <a:pPr marL="0" indent="0">
              <a:buNone/>
            </a:pPr>
            <a:endParaRPr lang="en-US" b="1" dirty="0"/>
          </a:p>
          <a:p>
            <a:r>
              <a:rPr lang="en-US" b="1" dirty="0" smtClean="0"/>
              <a:t>2</a:t>
            </a:r>
            <a:r>
              <a:rPr lang="en-US" b="1" dirty="0"/>
              <a:t>. Nitrous acid and mutations</a:t>
            </a:r>
          </a:p>
          <a:p>
            <a:endParaRPr lang="en-US" dirty="0" smtClean="0"/>
          </a:p>
          <a:p>
            <a:endParaRPr lang="en-US" dirty="0"/>
          </a:p>
          <a:p>
            <a:r>
              <a:rPr lang="en-US" dirty="0" smtClean="0"/>
              <a:t>Differentiated Sets (if possible) – address same content but </a:t>
            </a:r>
            <a:r>
              <a:rPr lang="en-US" dirty="0" err="1" smtClean="0"/>
              <a:t>scaffolded</a:t>
            </a:r>
            <a:r>
              <a:rPr lang="en-US" dirty="0" smtClean="0"/>
              <a:t> to different levels (visuals, add definitions, substitute words and visuals, etc.</a:t>
            </a:r>
            <a:endParaRPr lang="en-US" dirty="0"/>
          </a:p>
        </p:txBody>
      </p:sp>
    </p:spTree>
    <p:extLst>
      <p:ext uri="{BB962C8B-B14F-4D97-AF65-F5344CB8AC3E}">
        <p14:creationId xmlns:p14="http://schemas.microsoft.com/office/powerpoint/2010/main" val="27829776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 </a:t>
            </a:r>
            <a:r>
              <a:rPr lang="en-US" b="1" dirty="0"/>
              <a:t>S</a:t>
            </a:r>
            <a:r>
              <a:rPr lang="en-US" b="1" dirty="0" smtClean="0"/>
              <a:t>trategy</a:t>
            </a:r>
            <a:endParaRPr lang="en-US" b="1" dirty="0"/>
          </a:p>
        </p:txBody>
      </p:sp>
      <p:sp>
        <p:nvSpPr>
          <p:cNvPr id="3" name="Content Placeholder 2"/>
          <p:cNvSpPr>
            <a:spLocks noGrp="1"/>
          </p:cNvSpPr>
          <p:nvPr>
            <p:ph idx="1"/>
          </p:nvPr>
        </p:nvSpPr>
        <p:spPr/>
        <p:txBody>
          <a:bodyPr/>
          <a:lstStyle/>
          <a:p>
            <a:r>
              <a:rPr lang="en-US" dirty="0"/>
              <a:t>Which evidence </a:t>
            </a:r>
            <a:r>
              <a:rPr lang="en-US" b="1" dirty="0"/>
              <a:t>best supports</a:t>
            </a:r>
            <a:r>
              <a:rPr lang="en-US" dirty="0"/>
              <a:t> the Big Bang theory?</a:t>
            </a:r>
          </a:p>
          <a:p>
            <a:r>
              <a:rPr lang="en-US" dirty="0"/>
              <a:t>(1) rate of rotation of the Sun</a:t>
            </a:r>
          </a:p>
          <a:p>
            <a:r>
              <a:rPr lang="en-US" dirty="0"/>
              <a:t>(2) </a:t>
            </a:r>
            <a:r>
              <a:rPr lang="en-US" b="1" dirty="0"/>
              <a:t>existence of cosmic background radiation**</a:t>
            </a:r>
            <a:endParaRPr lang="en-US" dirty="0"/>
          </a:p>
          <a:p>
            <a:r>
              <a:rPr lang="en-US" dirty="0"/>
              <a:t>(3) uniform radioactive decay of uranium-238</a:t>
            </a:r>
          </a:p>
          <a:p>
            <a:r>
              <a:rPr lang="en-US" dirty="0"/>
              <a:t>(4) separation of Earth’s interior into different </a:t>
            </a:r>
            <a:r>
              <a:rPr lang="en-US" dirty="0" smtClean="0"/>
              <a:t>layers</a:t>
            </a:r>
            <a:endParaRPr lang="en-US" dirty="0"/>
          </a:p>
        </p:txBody>
      </p:sp>
    </p:spTree>
    <p:extLst>
      <p:ext uri="{BB962C8B-B14F-4D97-AF65-F5344CB8AC3E}">
        <p14:creationId xmlns:p14="http://schemas.microsoft.com/office/powerpoint/2010/main" val="4315178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r>
              <a:rPr lang="en-US" b="1" dirty="0"/>
              <a:t>1. Brainstorm a list of possible answers to the M/C question</a:t>
            </a:r>
            <a:endParaRPr lang="en-US" dirty="0"/>
          </a:p>
          <a:p>
            <a:r>
              <a:rPr lang="en-US" dirty="0"/>
              <a:t>(1) Cosmic Background Radiation moving through space</a:t>
            </a:r>
          </a:p>
          <a:p>
            <a:r>
              <a:rPr lang="en-US" dirty="0"/>
              <a:t>(2) The amount of Helium in the universe</a:t>
            </a:r>
          </a:p>
          <a:p>
            <a:r>
              <a:rPr lang="en-US" dirty="0"/>
              <a:t>(3) Redshifts of galaxies and quasars</a:t>
            </a:r>
          </a:p>
          <a:p>
            <a:r>
              <a:rPr lang="en-US" dirty="0"/>
              <a:t>(4) The sky is dark at night</a:t>
            </a:r>
          </a:p>
          <a:p>
            <a:r>
              <a:rPr lang="en-US" dirty="0"/>
              <a:t>(5) There are no stars older than 13.8 billion years</a:t>
            </a:r>
          </a:p>
          <a:p>
            <a:r>
              <a:rPr lang="en-US" dirty="0"/>
              <a:t>(6) The discovery of dark matter and dark energy</a:t>
            </a:r>
          </a:p>
          <a:p>
            <a:r>
              <a:rPr lang="en-US" dirty="0"/>
              <a:t>(7) How the light curves from distant supernovae</a:t>
            </a:r>
          </a:p>
          <a:p>
            <a:r>
              <a:rPr lang="en-US" dirty="0"/>
              <a:t>(8) The ratio of hydrogen, helium, and other trace elements in the universe</a:t>
            </a:r>
          </a:p>
          <a:p>
            <a:r>
              <a:rPr lang="en-US" dirty="0"/>
              <a:t>(9) Velocities and distances of </a:t>
            </a:r>
            <a:r>
              <a:rPr lang="en-US" dirty="0" smtClean="0"/>
              <a:t>galaxies</a:t>
            </a:r>
            <a:endParaRPr lang="en-US" dirty="0"/>
          </a:p>
        </p:txBody>
      </p:sp>
    </p:spTree>
    <p:extLst>
      <p:ext uri="{BB962C8B-B14F-4D97-AF65-F5344CB8AC3E}">
        <p14:creationId xmlns:p14="http://schemas.microsoft.com/office/powerpoint/2010/main" val="11866727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b="1" dirty="0"/>
              <a:t>2. Rephrase the question </a:t>
            </a:r>
            <a:r>
              <a:rPr lang="en-US" dirty="0"/>
              <a:t>(so we will have something to argue about)</a:t>
            </a:r>
            <a:r>
              <a:rPr lang="en-US" b="1" dirty="0"/>
              <a:t>: </a:t>
            </a:r>
            <a:endParaRPr lang="en-US" dirty="0"/>
          </a:p>
          <a:p>
            <a:r>
              <a:rPr lang="en-US" b="1" i="1" dirty="0">
                <a:solidFill>
                  <a:srgbClr val="FF0000"/>
                </a:solidFill>
              </a:rPr>
              <a:t>Which piece of evidence is “strongest” in supporting the Big Bang Theory? </a:t>
            </a:r>
            <a:endParaRPr lang="en-US" b="1" dirty="0">
              <a:solidFill>
                <a:srgbClr val="FF0000"/>
              </a:solidFill>
            </a:endParaRPr>
          </a:p>
          <a:p>
            <a:r>
              <a:rPr lang="en-US" i="1" dirty="0"/>
              <a:t> </a:t>
            </a:r>
            <a:endParaRPr lang="en-US" dirty="0"/>
          </a:p>
          <a:p>
            <a:r>
              <a:rPr lang="en-US" b="1" dirty="0"/>
              <a:t>3. Define “strongest” as a class</a:t>
            </a:r>
            <a:endParaRPr lang="en-US" dirty="0"/>
          </a:p>
          <a:p>
            <a:r>
              <a:rPr lang="en-US" dirty="0"/>
              <a:t>i.e. include more components, more widely accepted, how closely it meets a prediction, allow for the lease debate or possible explanations, most direct evidence, </a:t>
            </a:r>
            <a:r>
              <a:rPr lang="en-US" dirty="0" err="1"/>
              <a:t>etc</a:t>
            </a:r>
            <a:endParaRPr lang="en-US" dirty="0"/>
          </a:p>
        </p:txBody>
      </p:sp>
    </p:spTree>
    <p:extLst>
      <p:ext uri="{BB962C8B-B14F-4D97-AF65-F5344CB8AC3E}">
        <p14:creationId xmlns:p14="http://schemas.microsoft.com/office/powerpoint/2010/main" val="12710492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dirty="0"/>
              <a:t>4. Select two possible areas from which the argument will come from:</a:t>
            </a:r>
            <a:endParaRPr lang="en-US" dirty="0"/>
          </a:p>
          <a:p>
            <a:r>
              <a:rPr lang="en-US" dirty="0"/>
              <a:t>	1. Redshifts of galaxies</a:t>
            </a:r>
          </a:p>
          <a:p>
            <a:r>
              <a:rPr lang="en-US" dirty="0"/>
              <a:t>	2. The sky is dark at night (seems simple </a:t>
            </a:r>
            <a:endParaRPr lang="en-US" dirty="0" smtClean="0"/>
          </a:p>
          <a:p>
            <a:pPr marL="0" indent="0">
              <a:buNone/>
            </a:pPr>
            <a:r>
              <a:rPr lang="en-US" dirty="0"/>
              <a:t> </a:t>
            </a:r>
            <a:r>
              <a:rPr lang="en-US" dirty="0" smtClean="0"/>
              <a:t>              but </a:t>
            </a:r>
            <a:r>
              <a:rPr lang="en-US" dirty="0"/>
              <a:t>really isn’t)</a:t>
            </a:r>
          </a:p>
          <a:p>
            <a:endParaRPr lang="en-US" dirty="0"/>
          </a:p>
          <a:p>
            <a:r>
              <a:rPr lang="en-US" b="1" dirty="0"/>
              <a:t>5. Provide 1-3 articles (informational text) on the Big Bang Theory </a:t>
            </a:r>
            <a:r>
              <a:rPr lang="en-US" b="1" dirty="0" smtClean="0"/>
              <a:t>Evidence</a:t>
            </a:r>
            <a:endParaRPr lang="en-US" dirty="0"/>
          </a:p>
        </p:txBody>
      </p:sp>
    </p:spTree>
    <p:extLst>
      <p:ext uri="{BB962C8B-B14F-4D97-AF65-F5344CB8AC3E}">
        <p14:creationId xmlns:p14="http://schemas.microsoft.com/office/powerpoint/2010/main" val="15152340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Chemistry</a:t>
            </a:r>
            <a:endParaRPr lang="en-US" b="1" dirty="0"/>
          </a:p>
        </p:txBody>
      </p:sp>
      <p:sp>
        <p:nvSpPr>
          <p:cNvPr id="3" name="Content Placeholder 2"/>
          <p:cNvSpPr>
            <a:spLocks noGrp="1"/>
          </p:cNvSpPr>
          <p:nvPr>
            <p:ph idx="1"/>
          </p:nvPr>
        </p:nvSpPr>
        <p:spPr>
          <a:xfrm>
            <a:off x="457200" y="1143000"/>
            <a:ext cx="8229600" cy="5181600"/>
          </a:xfrm>
        </p:spPr>
        <p:txBody>
          <a:bodyPr>
            <a:normAutofit fontScale="77500" lnSpcReduction="20000"/>
          </a:bodyPr>
          <a:lstStyle/>
          <a:p>
            <a:r>
              <a:rPr lang="en-US" b="1" dirty="0"/>
              <a:t>Explain, in terms of </a:t>
            </a:r>
            <a:r>
              <a:rPr lang="en-US" dirty="0"/>
              <a:t>the </a:t>
            </a:r>
            <a:r>
              <a:rPr lang="en-US" i="1" u="sng" dirty="0"/>
              <a:t>polarity of sugar molecules</a:t>
            </a:r>
            <a:r>
              <a:rPr lang="en-US" b="1" dirty="0"/>
              <a:t>, why </a:t>
            </a:r>
            <a:r>
              <a:rPr lang="en-US" i="1" u="sng" dirty="0"/>
              <a:t>the sugar dissolves in water</a:t>
            </a:r>
            <a:r>
              <a:rPr lang="en-US" dirty="0"/>
              <a:t>.</a:t>
            </a:r>
          </a:p>
          <a:p>
            <a:pPr marL="0" indent="0">
              <a:buNone/>
            </a:pPr>
            <a:r>
              <a:rPr lang="en-US" dirty="0"/>
              <a:t> </a:t>
            </a:r>
          </a:p>
          <a:p>
            <a:r>
              <a:rPr lang="en-US" dirty="0"/>
              <a:t>Question you’re being asked: </a:t>
            </a:r>
            <a:r>
              <a:rPr lang="en-US" b="1" dirty="0" smtClean="0"/>
              <a:t>How </a:t>
            </a:r>
            <a:r>
              <a:rPr lang="en-US" b="1" dirty="0"/>
              <a:t>does </a:t>
            </a:r>
            <a:r>
              <a:rPr lang="en-US" b="1" u="sng" dirty="0"/>
              <a:t>polarity</a:t>
            </a:r>
            <a:r>
              <a:rPr lang="en-US" b="1" dirty="0"/>
              <a:t> affect </a:t>
            </a:r>
            <a:r>
              <a:rPr lang="en-US" b="1" u="sng" dirty="0"/>
              <a:t>solubility of sugar in water</a:t>
            </a:r>
            <a:r>
              <a:rPr lang="en-US" dirty="0" smtClean="0"/>
              <a:t>?</a:t>
            </a:r>
          </a:p>
          <a:p>
            <a:pPr marL="0" indent="0">
              <a:buNone/>
            </a:pPr>
            <a:endParaRPr lang="en-US" dirty="0"/>
          </a:p>
          <a:p>
            <a:r>
              <a:rPr lang="en-US" dirty="0"/>
              <a:t>More General </a:t>
            </a:r>
            <a:r>
              <a:rPr lang="en-US" dirty="0" smtClean="0"/>
              <a:t>statement:</a:t>
            </a:r>
            <a:r>
              <a:rPr lang="en-US" dirty="0"/>
              <a:t> </a:t>
            </a:r>
            <a:r>
              <a:rPr lang="en-US" dirty="0" smtClean="0"/>
              <a:t>The </a:t>
            </a:r>
            <a:r>
              <a:rPr lang="en-US" b="1" u="sng" dirty="0"/>
              <a:t>nature of the solute/solvent</a:t>
            </a:r>
            <a:r>
              <a:rPr lang="en-US" dirty="0"/>
              <a:t> </a:t>
            </a:r>
            <a:r>
              <a:rPr lang="en-US" dirty="0" smtClean="0"/>
              <a:t>affects </a:t>
            </a:r>
            <a:r>
              <a:rPr lang="en-US" b="1" u="sng" dirty="0" smtClean="0"/>
              <a:t>solubility</a:t>
            </a:r>
          </a:p>
          <a:p>
            <a:endParaRPr lang="en-US" dirty="0"/>
          </a:p>
          <a:p>
            <a:r>
              <a:rPr lang="en-US" dirty="0"/>
              <a:t>To support a </a:t>
            </a:r>
            <a:r>
              <a:rPr lang="en-US" b="1" dirty="0"/>
              <a:t>factual generalization</a:t>
            </a:r>
            <a:r>
              <a:rPr lang="en-US" dirty="0"/>
              <a:t>, you must cite a number of the </a:t>
            </a:r>
            <a:r>
              <a:rPr lang="en-US" b="1" dirty="0"/>
              <a:t>verified facts</a:t>
            </a:r>
            <a:r>
              <a:rPr lang="en-US" dirty="0"/>
              <a:t> that have led to the general conclusion. The more sweeping the generalization, the more examples you will need to cite</a:t>
            </a:r>
            <a:r>
              <a:rPr lang="en-US" dirty="0" smtClean="0"/>
              <a:t>.</a:t>
            </a:r>
            <a:endParaRPr lang="en-US" dirty="0"/>
          </a:p>
        </p:txBody>
      </p:sp>
    </p:spTree>
    <p:extLst>
      <p:ext uri="{BB962C8B-B14F-4D97-AF65-F5344CB8AC3E}">
        <p14:creationId xmlns:p14="http://schemas.microsoft.com/office/powerpoint/2010/main" val="39876128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lstStyle/>
          <a:p>
            <a:r>
              <a:rPr lang="en-US" b="1" dirty="0" smtClean="0"/>
              <a:t>Verified Facts</a:t>
            </a:r>
            <a:br>
              <a:rPr lang="en-US" b="1" dirty="0" smtClean="0"/>
            </a:br>
            <a:r>
              <a:rPr lang="en-US" sz="3600" b="1" i="1" dirty="0" smtClean="0"/>
              <a:t>(Use to Create an Argument)</a:t>
            </a:r>
            <a:endParaRPr lang="en-US" sz="36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0572071"/>
              </p:ext>
            </p:extLst>
          </p:nvPr>
        </p:nvGraphicFramePr>
        <p:xfrm>
          <a:off x="228600" y="2209801"/>
          <a:ext cx="8382000" cy="4120445"/>
        </p:xfrm>
        <a:graphic>
          <a:graphicData uri="http://schemas.openxmlformats.org/drawingml/2006/table">
            <a:tbl>
              <a:tblPr firstRow="1" firstCol="1" bandRow="1">
                <a:tableStyleId>{5940675A-B579-460E-94D1-54222C63F5DA}</a:tableStyleId>
              </a:tblPr>
              <a:tblGrid>
                <a:gridCol w="2794000"/>
                <a:gridCol w="2794000"/>
                <a:gridCol w="2794000"/>
              </a:tblGrid>
              <a:tr h="937969">
                <a:tc gridSpan="3">
                  <a:txBody>
                    <a:bodyPr/>
                    <a:lstStyle/>
                    <a:p>
                      <a:pPr marL="0" marR="0">
                        <a:lnSpc>
                          <a:spcPct val="115000"/>
                        </a:lnSpc>
                        <a:spcBef>
                          <a:spcPts val="0"/>
                        </a:spcBef>
                        <a:spcAft>
                          <a:spcPts val="0"/>
                        </a:spcAft>
                      </a:pPr>
                      <a:r>
                        <a:rPr lang="en-US" sz="2400" b="1" dirty="0">
                          <a:effectLst/>
                        </a:rPr>
                        <a:t>Factual Generalization: </a:t>
                      </a:r>
                      <a:r>
                        <a:rPr lang="en-US" sz="2400" b="1" i="1" dirty="0">
                          <a:effectLst/>
                        </a:rPr>
                        <a:t>The nature of the solute/solvent affects solubility</a:t>
                      </a:r>
                      <a:endParaRPr lang="en-US" sz="2400" b="1" i="1"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184295">
                <a:tc>
                  <a:txBody>
                    <a:bodyPr/>
                    <a:lstStyle/>
                    <a:p>
                      <a:pPr marL="0" marR="0">
                        <a:lnSpc>
                          <a:spcPct val="115000"/>
                        </a:lnSpc>
                        <a:spcBef>
                          <a:spcPts val="0"/>
                        </a:spcBef>
                        <a:spcAft>
                          <a:spcPts val="0"/>
                        </a:spcAft>
                      </a:pPr>
                      <a:r>
                        <a:rPr lang="en-US" sz="2000" b="1" dirty="0">
                          <a:effectLst/>
                        </a:rPr>
                        <a:t>Claims (verified facts) that support General statement</a:t>
                      </a:r>
                      <a:endParaRPr lang="en-US" sz="20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effectLst/>
                        </a:rPr>
                        <a:t>Specific example(s) that support Claim</a:t>
                      </a:r>
                      <a:endParaRPr lang="en-US" sz="20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effectLst/>
                        </a:rPr>
                        <a:t>Situations/Examples when Claim would not be true or NA</a:t>
                      </a:r>
                      <a:endParaRPr lang="en-US" sz="2000" b="1" dirty="0">
                        <a:effectLst/>
                        <a:latin typeface="Calibri"/>
                        <a:ea typeface="Calibri"/>
                        <a:cs typeface="Times New Roman"/>
                      </a:endParaRPr>
                    </a:p>
                  </a:txBody>
                  <a:tcPr marL="68580" marR="68580" marT="0" marB="0"/>
                </a:tc>
              </a:tr>
              <a:tr h="724757">
                <a:tc>
                  <a:txBody>
                    <a:bodyPr/>
                    <a:lstStyle/>
                    <a:p>
                      <a:pPr marL="0" marR="0">
                        <a:lnSpc>
                          <a:spcPct val="115000"/>
                        </a:lnSpc>
                        <a:spcBef>
                          <a:spcPts val="0"/>
                        </a:spcBef>
                        <a:spcAft>
                          <a:spcPts val="0"/>
                        </a:spcAft>
                      </a:pPr>
                      <a:r>
                        <a:rPr lang="en-US" sz="2000" b="1" dirty="0">
                          <a:effectLst/>
                        </a:rPr>
                        <a:t>Balance of intermolecular forces …</a:t>
                      </a:r>
                      <a:endParaRPr lang="en-US" sz="2000" b="1" dirty="0">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en-US" sz="1800" b="1">
                          <a:effectLst/>
                        </a:rPr>
                        <a:t> </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 </a:t>
                      </a:r>
                      <a:endParaRPr lang="en-US" sz="1800" b="1">
                        <a:effectLst/>
                        <a:latin typeface="Calibri"/>
                        <a:ea typeface="Calibri"/>
                        <a:cs typeface="Times New Roman"/>
                      </a:endParaRPr>
                    </a:p>
                  </a:txBody>
                  <a:tcPr marL="68580" marR="68580" marT="0" marB="0"/>
                </a:tc>
              </a:tr>
              <a:tr h="724757">
                <a:tc>
                  <a:txBody>
                    <a:bodyPr/>
                    <a:lstStyle/>
                    <a:p>
                      <a:pPr marL="0" marR="0">
                        <a:lnSpc>
                          <a:spcPct val="115000"/>
                        </a:lnSpc>
                        <a:spcBef>
                          <a:spcPts val="0"/>
                        </a:spcBef>
                        <a:spcAft>
                          <a:spcPts val="0"/>
                        </a:spcAft>
                      </a:pPr>
                      <a:r>
                        <a:rPr lang="en-US" sz="2000" b="1" dirty="0">
                          <a:effectLst/>
                        </a:rPr>
                        <a:t>Polar and Nonpolar molecules …</a:t>
                      </a:r>
                      <a:endParaRPr lang="en-US" sz="2000" b="1" dirty="0">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en-US" sz="1800" b="1" dirty="0">
                          <a:effectLst/>
                        </a:rPr>
                        <a:t> </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 </a:t>
                      </a:r>
                      <a:endParaRPr lang="en-US" sz="1800" b="1" dirty="0">
                        <a:effectLst/>
                        <a:latin typeface="Calibri"/>
                        <a:ea typeface="Calibri"/>
                        <a:cs typeface="Times New Roman"/>
                      </a:endParaRPr>
                    </a:p>
                  </a:txBody>
                  <a:tcPr marL="68580" marR="68580" marT="0" marB="0"/>
                </a:tc>
              </a:tr>
              <a:tr h="548667">
                <a:tc>
                  <a:txBody>
                    <a:bodyPr/>
                    <a:lstStyle/>
                    <a:p>
                      <a:pPr marL="0" marR="0">
                        <a:lnSpc>
                          <a:spcPct val="115000"/>
                        </a:lnSpc>
                        <a:spcBef>
                          <a:spcPts val="0"/>
                        </a:spcBef>
                        <a:spcAft>
                          <a:spcPts val="0"/>
                        </a:spcAft>
                      </a:pPr>
                      <a:r>
                        <a:rPr lang="en-US" sz="2000" b="1" dirty="0">
                          <a:effectLst/>
                        </a:rPr>
                        <a:t>Entropy change …</a:t>
                      </a:r>
                      <a:endParaRPr lang="en-US" sz="2000" b="1" dirty="0">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en-US" sz="1800" b="1" dirty="0">
                          <a:effectLst/>
                        </a:rPr>
                        <a:t> </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 </a:t>
                      </a:r>
                      <a:endParaRPr lang="en-US" sz="18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977887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 an Evaluative Term</a:t>
            </a:r>
            <a:endParaRPr lang="en-US" b="1" dirty="0"/>
          </a:p>
        </p:txBody>
      </p:sp>
      <p:sp>
        <p:nvSpPr>
          <p:cNvPr id="3" name="Content Placeholder 2"/>
          <p:cNvSpPr>
            <a:spLocks noGrp="1"/>
          </p:cNvSpPr>
          <p:nvPr>
            <p:ph idx="1"/>
          </p:nvPr>
        </p:nvSpPr>
        <p:spPr/>
        <p:txBody>
          <a:bodyPr/>
          <a:lstStyle/>
          <a:p>
            <a:r>
              <a:rPr lang="en-US" dirty="0"/>
              <a:t>Once you support a </a:t>
            </a:r>
            <a:r>
              <a:rPr lang="en-US" b="1" dirty="0"/>
              <a:t>factual generalization</a:t>
            </a:r>
            <a:r>
              <a:rPr lang="en-US" dirty="0"/>
              <a:t>, we are ready to apply an </a:t>
            </a:r>
            <a:r>
              <a:rPr lang="en-US" b="1" dirty="0"/>
              <a:t>EVALUATIVE term</a:t>
            </a:r>
            <a:r>
              <a:rPr lang="en-US" dirty="0"/>
              <a:t> to a specific situation.</a:t>
            </a:r>
          </a:p>
          <a:p>
            <a:endParaRPr lang="en-US" dirty="0" smtClean="0"/>
          </a:p>
          <a:p>
            <a:r>
              <a:rPr lang="en-US" dirty="0" smtClean="0"/>
              <a:t>For </a:t>
            </a:r>
            <a:r>
              <a:rPr lang="en-US" dirty="0"/>
              <a:t>example: </a:t>
            </a:r>
            <a:endParaRPr lang="en-US" dirty="0" smtClean="0"/>
          </a:p>
          <a:p>
            <a:pPr marL="0" indent="0">
              <a:buNone/>
            </a:pPr>
            <a:r>
              <a:rPr lang="en-US" dirty="0"/>
              <a:t>	</a:t>
            </a:r>
            <a:r>
              <a:rPr lang="en-US" b="1" dirty="0" smtClean="0"/>
              <a:t>Water </a:t>
            </a:r>
            <a:r>
              <a:rPr lang="en-US" b="1" dirty="0"/>
              <a:t>is the </a:t>
            </a:r>
            <a:r>
              <a:rPr lang="en-US" b="1" i="1" dirty="0">
                <a:solidFill>
                  <a:srgbClr val="FF0000"/>
                </a:solidFill>
              </a:rPr>
              <a:t>best</a:t>
            </a:r>
            <a:r>
              <a:rPr lang="en-US" b="1" dirty="0"/>
              <a:t> solute to support life.</a:t>
            </a:r>
          </a:p>
          <a:p>
            <a:endParaRPr lang="en-US" dirty="0"/>
          </a:p>
        </p:txBody>
      </p:sp>
    </p:spTree>
    <p:extLst>
      <p:ext uri="{BB962C8B-B14F-4D97-AF65-F5344CB8AC3E}">
        <p14:creationId xmlns:p14="http://schemas.microsoft.com/office/powerpoint/2010/main" val="28950683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Arguing your Choice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Pose a definite statement for </a:t>
            </a:r>
            <a:r>
              <a:rPr lang="en-US" dirty="0" smtClean="0"/>
              <a:t>argument:</a:t>
            </a:r>
          </a:p>
          <a:p>
            <a:pPr marL="0" indent="0">
              <a:buNone/>
            </a:pPr>
            <a:endParaRPr lang="en-US" b="1" dirty="0" smtClean="0"/>
          </a:p>
          <a:p>
            <a:pPr>
              <a:buFont typeface="Wingdings" panose="05000000000000000000" pitchFamily="2" charset="2"/>
              <a:buChar char="Ø"/>
            </a:pPr>
            <a:r>
              <a:rPr lang="en-US" b="1" dirty="0" smtClean="0">
                <a:solidFill>
                  <a:srgbClr val="FF0000"/>
                </a:solidFill>
              </a:rPr>
              <a:t>Polarity </a:t>
            </a:r>
            <a:r>
              <a:rPr lang="en-US" b="1" dirty="0">
                <a:solidFill>
                  <a:srgbClr val="FF0000"/>
                </a:solidFill>
              </a:rPr>
              <a:t>is the </a:t>
            </a:r>
            <a:r>
              <a:rPr lang="en-US" b="1" i="1" dirty="0">
                <a:solidFill>
                  <a:srgbClr val="FF0000"/>
                </a:solidFill>
              </a:rPr>
              <a:t>most important </a:t>
            </a:r>
            <a:r>
              <a:rPr lang="en-US" b="1" dirty="0">
                <a:solidFill>
                  <a:srgbClr val="FF0000"/>
                </a:solidFill>
              </a:rPr>
              <a:t>factor</a:t>
            </a:r>
            <a:r>
              <a:rPr lang="en-US" dirty="0">
                <a:solidFill>
                  <a:srgbClr val="FF0000"/>
                </a:solidFill>
              </a:rPr>
              <a:t> </a:t>
            </a:r>
            <a:r>
              <a:rPr lang="en-US" b="1" dirty="0">
                <a:solidFill>
                  <a:srgbClr val="FF0000"/>
                </a:solidFill>
              </a:rPr>
              <a:t>in determining solubility</a:t>
            </a:r>
            <a:endParaRPr lang="en-US" dirty="0">
              <a:solidFill>
                <a:srgbClr val="FF0000"/>
              </a:solidFill>
            </a:endParaRPr>
          </a:p>
          <a:p>
            <a:endParaRPr lang="en-US" dirty="0"/>
          </a:p>
          <a:p>
            <a:r>
              <a:rPr lang="en-US" dirty="0"/>
              <a:t>This now allows you to state the reasons why polarity is an important factor and it also allows you to contradict specific claims using other factors in which the claim would not be true.</a:t>
            </a:r>
          </a:p>
          <a:p>
            <a:endParaRPr lang="en-US" dirty="0"/>
          </a:p>
        </p:txBody>
      </p:sp>
    </p:spTree>
    <p:extLst>
      <p:ext uri="{BB962C8B-B14F-4D97-AF65-F5344CB8AC3E}">
        <p14:creationId xmlns:p14="http://schemas.microsoft.com/office/powerpoint/2010/main" val="37339424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t>
            </a:r>
            <a:r>
              <a:rPr lang="en-US" b="1" dirty="0" smtClean="0"/>
              <a:t>reate your Own Argument</a:t>
            </a:r>
            <a:endParaRPr lang="en-US" b="1" dirty="0"/>
          </a:p>
        </p:txBody>
      </p:sp>
      <p:pic>
        <p:nvPicPr>
          <p:cNvPr id="7170" name="Picture 2" descr="http://www.teamten.com/lawrence/writings/calvin_ma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00200"/>
            <a:ext cx="8371263"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15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t>PT’s Build Over Time</a:t>
            </a:r>
            <a:endParaRPr lang="en-US" b="1" dirty="0"/>
          </a:p>
        </p:txBody>
      </p:sp>
      <p:sp>
        <p:nvSpPr>
          <p:cNvPr id="3" name="Content Placeholder 2"/>
          <p:cNvSpPr>
            <a:spLocks noGrp="1"/>
          </p:cNvSpPr>
          <p:nvPr>
            <p:ph idx="1"/>
          </p:nvPr>
        </p:nvSpPr>
        <p:spPr>
          <a:xfrm>
            <a:off x="457200" y="1143000"/>
            <a:ext cx="8229600" cy="5334000"/>
          </a:xfrm>
        </p:spPr>
        <p:txBody>
          <a:bodyPr/>
          <a:lstStyle/>
          <a:p>
            <a:r>
              <a:rPr lang="en-US" dirty="0"/>
              <a:t>Performance tasks range from </a:t>
            </a:r>
            <a:r>
              <a:rPr lang="en-US" b="1" dirty="0"/>
              <a:t>short activities </a:t>
            </a:r>
            <a:r>
              <a:rPr lang="en-US" dirty="0"/>
              <a:t>taking only a few minutes to projects culminating in </a:t>
            </a:r>
            <a:r>
              <a:rPr lang="en-US" b="1" dirty="0"/>
              <a:t>polished products </a:t>
            </a:r>
            <a:r>
              <a:rPr lang="en-US" dirty="0"/>
              <a:t>for audiences in and outside of the classroom. </a:t>
            </a:r>
            <a:endParaRPr lang="en-US" dirty="0" smtClean="0"/>
          </a:p>
          <a:p>
            <a:endParaRPr lang="en-US" dirty="0"/>
          </a:p>
          <a:p>
            <a:r>
              <a:rPr lang="en-US" dirty="0" smtClean="0"/>
              <a:t>In </a:t>
            </a:r>
            <a:r>
              <a:rPr lang="en-US" dirty="0"/>
              <a:t>the beginning, most </a:t>
            </a:r>
            <a:endParaRPr lang="en-US" dirty="0" smtClean="0"/>
          </a:p>
          <a:p>
            <a:pPr marL="0" indent="0">
              <a:buNone/>
            </a:pPr>
            <a:r>
              <a:rPr lang="en-US" dirty="0"/>
              <a:t> </a:t>
            </a:r>
            <a:r>
              <a:rPr lang="en-US" dirty="0" smtClean="0"/>
              <a:t>  performance </a:t>
            </a:r>
            <a:r>
              <a:rPr lang="en-US" dirty="0"/>
              <a:t>tasks should </a:t>
            </a:r>
            <a:endParaRPr lang="en-US" dirty="0" smtClean="0"/>
          </a:p>
          <a:p>
            <a:pPr marL="0" indent="0">
              <a:buNone/>
            </a:pPr>
            <a:r>
              <a:rPr lang="en-US" dirty="0"/>
              <a:t> </a:t>
            </a:r>
            <a:r>
              <a:rPr lang="en-US" dirty="0" smtClean="0"/>
              <a:t>  fall </a:t>
            </a:r>
            <a:r>
              <a:rPr lang="en-US" dirty="0"/>
              <a:t>on the short end of the </a:t>
            </a:r>
            <a:endParaRPr lang="en-US" dirty="0" smtClean="0"/>
          </a:p>
          <a:p>
            <a:pPr marL="0" indent="0">
              <a:buNone/>
            </a:pPr>
            <a:r>
              <a:rPr lang="en-US" dirty="0"/>
              <a:t> </a:t>
            </a:r>
            <a:r>
              <a:rPr lang="en-US" dirty="0" smtClean="0"/>
              <a:t>  continuum</a:t>
            </a:r>
            <a:r>
              <a:rPr lang="en-US" dirty="0"/>
              <a:t>. </a:t>
            </a:r>
            <a:r>
              <a:rPr lang="en-US" dirty="0" smtClean="0"/>
              <a:t> </a:t>
            </a:r>
            <a:r>
              <a:rPr lang="en-US" b="1" dirty="0" smtClean="0"/>
              <a:t>Build Over Time</a:t>
            </a:r>
            <a:endParaRPr lang="en-US" b="1" dirty="0"/>
          </a:p>
        </p:txBody>
      </p:sp>
      <p:pic>
        <p:nvPicPr>
          <p:cNvPr id="3074" name="Picture 2" descr="http://36nukx10904q2nqzfr2ammzk.wpengine.netdna-cdn.com/wp-content/uploads/2012/11/bigcompa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352800"/>
            <a:ext cx="288988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6565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674142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dirty="0" smtClean="0"/>
              <a:t>LE Laboratory Skills</a:t>
            </a:r>
            <a:endParaRPr lang="en-US" b="1" dirty="0"/>
          </a:p>
        </p:txBody>
      </p:sp>
      <p:sp>
        <p:nvSpPr>
          <p:cNvPr id="3" name="Content Placeholder 2"/>
          <p:cNvSpPr>
            <a:spLocks noGrp="1"/>
          </p:cNvSpPr>
          <p:nvPr>
            <p:ph idx="1"/>
          </p:nvPr>
        </p:nvSpPr>
        <p:spPr>
          <a:xfrm>
            <a:off x="457200" y="914400"/>
            <a:ext cx="8229600" cy="5562600"/>
          </a:xfrm>
        </p:spPr>
        <p:txBody>
          <a:bodyPr>
            <a:normAutofit fontScale="92500" lnSpcReduction="20000"/>
          </a:bodyPr>
          <a:lstStyle/>
          <a:p>
            <a:r>
              <a:rPr lang="en-US" dirty="0" smtClean="0"/>
              <a:t>Uses </a:t>
            </a:r>
            <a:r>
              <a:rPr lang="en-US" dirty="0"/>
              <a:t>a compound microscope/stereoscope effectively to see specimens clearly, using different </a:t>
            </a:r>
            <a:r>
              <a:rPr lang="en-US" dirty="0" smtClean="0"/>
              <a:t>magnifications</a:t>
            </a:r>
          </a:p>
          <a:p>
            <a:endParaRPr lang="en-US" dirty="0"/>
          </a:p>
          <a:p>
            <a:r>
              <a:rPr lang="en-US" dirty="0" smtClean="0"/>
              <a:t>Identifies </a:t>
            </a:r>
            <a:r>
              <a:rPr lang="en-US" dirty="0"/>
              <a:t>and compares parts of a variety of </a:t>
            </a:r>
            <a:r>
              <a:rPr lang="en-US" dirty="0" smtClean="0"/>
              <a:t>cells</a:t>
            </a:r>
          </a:p>
          <a:p>
            <a:endParaRPr lang="en-US" dirty="0"/>
          </a:p>
          <a:p>
            <a:r>
              <a:rPr lang="en-US" dirty="0" smtClean="0"/>
              <a:t>Compares </a:t>
            </a:r>
            <a:r>
              <a:rPr lang="en-US" dirty="0"/>
              <a:t>relative sizes of cells and </a:t>
            </a:r>
            <a:r>
              <a:rPr lang="en-US" dirty="0" smtClean="0"/>
              <a:t>organelles</a:t>
            </a:r>
          </a:p>
          <a:p>
            <a:endParaRPr lang="en-US" dirty="0"/>
          </a:p>
          <a:p>
            <a:r>
              <a:rPr lang="en-US" dirty="0" smtClean="0"/>
              <a:t>Prepares </a:t>
            </a:r>
            <a:r>
              <a:rPr lang="en-US" dirty="0"/>
              <a:t>wet-mount slides and uses appropriate staining techniques </a:t>
            </a:r>
            <a:endParaRPr lang="en-US" dirty="0" smtClean="0"/>
          </a:p>
          <a:p>
            <a:endParaRPr lang="en-US" dirty="0" smtClean="0"/>
          </a:p>
          <a:p>
            <a:r>
              <a:rPr lang="en-US" dirty="0"/>
              <a:t>Makes observations of biological processes</a:t>
            </a:r>
          </a:p>
        </p:txBody>
      </p:sp>
    </p:spTree>
    <p:extLst>
      <p:ext uri="{BB962C8B-B14F-4D97-AF65-F5344CB8AC3E}">
        <p14:creationId xmlns:p14="http://schemas.microsoft.com/office/powerpoint/2010/main" val="39877566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Science Labs</a:t>
            </a:r>
            <a:endParaRPr lang="en-US" b="1" dirty="0"/>
          </a:p>
        </p:txBody>
      </p:sp>
      <p:sp>
        <p:nvSpPr>
          <p:cNvPr id="3" name="Content Placeholder 2"/>
          <p:cNvSpPr>
            <a:spLocks noGrp="1"/>
          </p:cNvSpPr>
          <p:nvPr>
            <p:ph idx="1"/>
          </p:nvPr>
        </p:nvSpPr>
        <p:spPr>
          <a:xfrm>
            <a:off x="457200" y="1066800"/>
            <a:ext cx="8229600" cy="5486400"/>
          </a:xfrm>
        </p:spPr>
        <p:txBody>
          <a:bodyPr>
            <a:normAutofit/>
          </a:bodyPr>
          <a:lstStyle/>
          <a:p>
            <a:r>
              <a:rPr lang="en-US" dirty="0"/>
              <a:t>A hallmark of science is that it generates theories and laws that must be consistent with observations. </a:t>
            </a:r>
            <a:endParaRPr lang="en-US" dirty="0" smtClean="0"/>
          </a:p>
          <a:p>
            <a:r>
              <a:rPr lang="en-US" dirty="0" smtClean="0"/>
              <a:t>Much </a:t>
            </a:r>
            <a:r>
              <a:rPr lang="en-US" dirty="0"/>
              <a:t>of the evidence from these observations is collected during laboratory investigations. </a:t>
            </a:r>
            <a:endParaRPr lang="en-US" dirty="0" smtClean="0"/>
          </a:p>
          <a:p>
            <a:endParaRPr lang="en-US" dirty="0" smtClean="0"/>
          </a:p>
        </p:txBody>
      </p:sp>
    </p:spTree>
    <p:extLst>
      <p:ext uri="{BB962C8B-B14F-4D97-AF65-F5344CB8AC3E}">
        <p14:creationId xmlns:p14="http://schemas.microsoft.com/office/powerpoint/2010/main" val="2891087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Proper Laboratory Investigations</a:t>
            </a:r>
            <a:endParaRPr lang="en-US" b="1" dirty="0"/>
          </a:p>
        </p:txBody>
      </p:sp>
      <p:sp>
        <p:nvSpPr>
          <p:cNvPr id="3" name="Content Placeholder 2"/>
          <p:cNvSpPr>
            <a:spLocks noGrp="1"/>
          </p:cNvSpPr>
          <p:nvPr>
            <p:ph idx="1"/>
          </p:nvPr>
        </p:nvSpPr>
        <p:spPr>
          <a:xfrm>
            <a:off x="457200" y="1066800"/>
            <a:ext cx="8229600" cy="5562600"/>
          </a:xfrm>
        </p:spPr>
        <p:txBody>
          <a:bodyPr>
            <a:normAutofit lnSpcReduction="10000"/>
          </a:bodyPr>
          <a:lstStyle/>
          <a:p>
            <a:pPr fontAlgn="base"/>
            <a:r>
              <a:rPr lang="en-US" dirty="0"/>
              <a:t>have a definite </a:t>
            </a:r>
            <a:r>
              <a:rPr lang="en-US" b="1" dirty="0"/>
              <a:t>purpose</a:t>
            </a:r>
            <a:r>
              <a:rPr lang="en-US" dirty="0"/>
              <a:t> that is communicated clearly to </a:t>
            </a:r>
            <a:r>
              <a:rPr lang="en-US" dirty="0" smtClean="0"/>
              <a:t>students</a:t>
            </a:r>
          </a:p>
          <a:p>
            <a:pPr fontAlgn="base"/>
            <a:endParaRPr lang="en-US" dirty="0"/>
          </a:p>
          <a:p>
            <a:pPr fontAlgn="base"/>
            <a:r>
              <a:rPr lang="en-US" dirty="0"/>
              <a:t>focus on the </a:t>
            </a:r>
            <a:r>
              <a:rPr lang="en-US" b="1" dirty="0"/>
              <a:t>processes of science </a:t>
            </a:r>
            <a:r>
              <a:rPr lang="en-US" dirty="0"/>
              <a:t>as a way to convey </a:t>
            </a:r>
            <a:r>
              <a:rPr lang="en-US" dirty="0" smtClean="0"/>
              <a:t>content</a:t>
            </a:r>
          </a:p>
          <a:p>
            <a:pPr fontAlgn="base"/>
            <a:endParaRPr lang="en-US" dirty="0"/>
          </a:p>
          <a:p>
            <a:pPr fontAlgn="base"/>
            <a:r>
              <a:rPr lang="en-US" dirty="0"/>
              <a:t>incorporate ongoing student </a:t>
            </a:r>
            <a:r>
              <a:rPr lang="en-US" b="1" dirty="0"/>
              <a:t>reflection</a:t>
            </a:r>
            <a:r>
              <a:rPr lang="en-US" dirty="0"/>
              <a:t> and </a:t>
            </a:r>
            <a:r>
              <a:rPr lang="en-US" b="1" dirty="0" smtClean="0"/>
              <a:t>discussion</a:t>
            </a:r>
          </a:p>
          <a:p>
            <a:pPr fontAlgn="base"/>
            <a:endParaRPr lang="en-US" dirty="0"/>
          </a:p>
          <a:p>
            <a:pPr fontAlgn="base"/>
            <a:r>
              <a:rPr lang="en-US" dirty="0"/>
              <a:t>enable students to develop safe and conscientious </a:t>
            </a:r>
            <a:r>
              <a:rPr lang="en-US" b="1" dirty="0"/>
              <a:t>lab habits and procedures</a:t>
            </a:r>
          </a:p>
          <a:p>
            <a:endParaRPr lang="en-US" dirty="0"/>
          </a:p>
        </p:txBody>
      </p:sp>
    </p:spTree>
    <p:extLst>
      <p:ext uri="{BB962C8B-B14F-4D97-AF65-F5344CB8AC3E}">
        <p14:creationId xmlns:p14="http://schemas.microsoft.com/office/powerpoint/2010/main" val="11494036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1.  Make the measurement with an instrument that has the highest level of precision.  The smaller the unit, or fraction of a unit, on the measuring device, the more precisely the device can measure.  The </a:t>
            </a:r>
            <a:r>
              <a:rPr lang="en-US" b="1" dirty="0"/>
              <a:t>precision of a measuring instrument </a:t>
            </a:r>
            <a:r>
              <a:rPr lang="en-US" dirty="0"/>
              <a:t>is determined by the smallest unit to which it can measure</a:t>
            </a:r>
            <a:r>
              <a:rPr lang="en-US" dirty="0" smtClean="0"/>
              <a:t>.</a:t>
            </a:r>
          </a:p>
          <a:p>
            <a:r>
              <a:rPr lang="en-US" dirty="0" smtClean="0"/>
              <a:t>2</a:t>
            </a:r>
            <a:r>
              <a:rPr lang="en-US" dirty="0"/>
              <a:t>.  Know your tools!  Apply correct techniques when using the measuring instrument and reading the value measured.  Avoid the error called "parallax" -- always take readings by looking straight down (or ahead) at the measuring device.  Looking at the measuring device from a left or right angle will give an incorrect value.</a:t>
            </a:r>
          </a:p>
          <a:p>
            <a:r>
              <a:rPr lang="en-US" dirty="0"/>
              <a:t>3.  Repeat the same measure several times to get a good average value.</a:t>
            </a:r>
          </a:p>
          <a:p>
            <a:r>
              <a:rPr lang="en-US" dirty="0"/>
              <a:t>4.  Measure under controlled conditions.  If the object you are measuring could change size depending upon climatic conditions (swell or shrink), be sure to measure it under the same conditions each time.  This may apply to your measuring instruments as well. </a:t>
            </a:r>
          </a:p>
          <a:p>
            <a:endParaRPr lang="en-US" dirty="0"/>
          </a:p>
        </p:txBody>
      </p:sp>
    </p:spTree>
    <p:extLst>
      <p:ext uri="{BB962C8B-B14F-4D97-AF65-F5344CB8AC3E}">
        <p14:creationId xmlns:p14="http://schemas.microsoft.com/office/powerpoint/2010/main" val="33496460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Any measurement made with a measuring device is approximate. </a:t>
            </a:r>
            <a:br>
              <a:rPr lang="en-US" dirty="0"/>
            </a:br>
            <a:r>
              <a:rPr lang="en-US" dirty="0"/>
              <a:t>If you measure the same object two different times, the two measurements may not be exactly the same.  The difference between two measurements is called a </a:t>
            </a:r>
            <a:r>
              <a:rPr lang="en-US" b="1" dirty="0"/>
              <a:t>variation</a:t>
            </a:r>
            <a:r>
              <a:rPr lang="en-US" dirty="0"/>
              <a:t> in the measurements.</a:t>
            </a:r>
          </a:p>
          <a:p>
            <a:r>
              <a:rPr lang="en-US" dirty="0"/>
              <a:t>Another word for this variation - or uncertainty in measurement - is "</a:t>
            </a:r>
            <a:r>
              <a:rPr lang="en-US" b="1" dirty="0"/>
              <a:t>error</a:t>
            </a:r>
            <a:r>
              <a:rPr lang="en-US" dirty="0"/>
              <a:t>."  This "error" is not the same as a "mistake."  It does not mean that you got the wrong answer.  The error in measurement is a mathematical way to show the uncertainty in the measurement.  It is the difference between the result of the measurement and the true value of what you were measuring. </a:t>
            </a:r>
          </a:p>
        </p:txBody>
      </p:sp>
    </p:spTree>
    <p:extLst>
      <p:ext uri="{BB962C8B-B14F-4D97-AF65-F5344CB8AC3E}">
        <p14:creationId xmlns:p14="http://schemas.microsoft.com/office/powerpoint/2010/main" val="26880326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http://local.brookings.k12.sd.us/krscience/images/img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819400"/>
            <a:ext cx="2236596" cy="32827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yberbridge.mcb.harvard.edu/images/math2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52600"/>
            <a:ext cx="356869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878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Take 5: Performance Task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8710693"/>
              </p:ext>
            </p:extLst>
          </p:nvPr>
        </p:nvGraphicFramePr>
        <p:xfrm>
          <a:off x="457200" y="1066800"/>
          <a:ext cx="8382000" cy="5410200"/>
        </p:xfrm>
        <a:graphic>
          <a:graphicData uri="http://schemas.openxmlformats.org/drawingml/2006/table">
            <a:tbl>
              <a:tblPr firstRow="1" bandRow="1">
                <a:tableStyleId>{5940675A-B579-460E-94D1-54222C63F5DA}</a:tableStyleId>
              </a:tblPr>
              <a:tblGrid>
                <a:gridCol w="2794000"/>
                <a:gridCol w="2794000"/>
                <a:gridCol w="2794000"/>
              </a:tblGrid>
              <a:tr h="1803400">
                <a:tc>
                  <a:txBody>
                    <a:bodyPr/>
                    <a:lstStyle/>
                    <a:p>
                      <a:r>
                        <a:rPr lang="en-US" sz="1400" b="1" dirty="0" smtClean="0"/>
                        <a:t>What worked well?</a:t>
                      </a:r>
                    </a:p>
                    <a:p>
                      <a:endParaRPr lang="en-US" sz="1400" b="1" dirty="0"/>
                    </a:p>
                  </a:txBody>
                  <a:tcPr/>
                </a:tc>
                <a:tc>
                  <a:txBody>
                    <a:bodyPr/>
                    <a:lstStyle/>
                    <a:p>
                      <a:r>
                        <a:rPr lang="en-US" sz="1400" b="1" dirty="0" smtClean="0"/>
                        <a:t>How did you set it up?</a:t>
                      </a:r>
                      <a:endParaRPr lang="en-US" sz="1400" b="1" dirty="0"/>
                    </a:p>
                  </a:txBody>
                  <a:tcPr/>
                </a:tc>
                <a:tc>
                  <a:txBody>
                    <a:bodyPr/>
                    <a:lstStyle/>
                    <a:p>
                      <a:r>
                        <a:rPr lang="en-US" sz="1400" b="1" dirty="0" smtClean="0"/>
                        <a:t>How did you get the idea?</a:t>
                      </a:r>
                      <a:endParaRPr lang="en-US" sz="1400" b="1" dirty="0"/>
                    </a:p>
                  </a:txBody>
                  <a:tcPr/>
                </a:tc>
              </a:tr>
              <a:tr h="1803400">
                <a:tc>
                  <a:txBody>
                    <a:bodyPr/>
                    <a:lstStyle/>
                    <a:p>
                      <a:r>
                        <a:rPr lang="en-US" sz="1400" b="1" dirty="0" smtClean="0"/>
                        <a:t>What did the students like best?</a:t>
                      </a:r>
                    </a:p>
                    <a:p>
                      <a:endParaRPr lang="en-US" sz="1400" b="1" dirty="0"/>
                    </a:p>
                  </a:txBody>
                  <a:tcPr/>
                </a:tc>
                <a:tc>
                  <a:txBody>
                    <a:bodyPr/>
                    <a:lstStyle/>
                    <a:p>
                      <a:r>
                        <a:rPr lang="en-US" sz="1400" b="1" dirty="0" smtClean="0"/>
                        <a:t>What texts did</a:t>
                      </a:r>
                      <a:r>
                        <a:rPr lang="en-US" sz="1400" b="1" baseline="0" dirty="0" smtClean="0"/>
                        <a:t> you select?</a:t>
                      </a:r>
                      <a:endParaRPr lang="en-US" sz="1400" b="1" dirty="0"/>
                    </a:p>
                  </a:txBody>
                  <a:tcPr/>
                </a:tc>
                <a:tc>
                  <a:txBody>
                    <a:bodyPr/>
                    <a:lstStyle/>
                    <a:p>
                      <a:r>
                        <a:rPr lang="en-US" sz="1400" b="1" dirty="0" smtClean="0"/>
                        <a:t>How long did it take the students?</a:t>
                      </a:r>
                      <a:endParaRPr lang="en-US" sz="1400" b="1" dirty="0"/>
                    </a:p>
                  </a:txBody>
                  <a:tcPr/>
                </a:tc>
              </a:tr>
              <a:tr h="1803400">
                <a:tc>
                  <a:txBody>
                    <a:bodyPr/>
                    <a:lstStyle/>
                    <a:p>
                      <a:r>
                        <a:rPr lang="en-US" sz="1400" b="1" dirty="0" smtClean="0"/>
                        <a:t>Feedback from your Colleagues?</a:t>
                      </a:r>
                      <a:endParaRPr lang="en-US" sz="1400" b="1" dirty="0"/>
                    </a:p>
                  </a:txBody>
                  <a:tcPr/>
                </a:tc>
                <a:tc>
                  <a:txBody>
                    <a:bodyPr/>
                    <a:lstStyle/>
                    <a:p>
                      <a:r>
                        <a:rPr lang="en-US" sz="1400" b="1" dirty="0" smtClean="0"/>
                        <a:t>What you might to it for next time?</a:t>
                      </a:r>
                      <a:endParaRPr lang="en-US" sz="1400" b="1" dirty="0"/>
                    </a:p>
                  </a:txBody>
                  <a:tcPr/>
                </a:tc>
                <a:tc>
                  <a:txBody>
                    <a:bodyPr/>
                    <a:lstStyle/>
                    <a:p>
                      <a:r>
                        <a:rPr lang="en-US" sz="1400" b="1" dirty="0" smtClean="0"/>
                        <a:t>Your thoughts on its value to your</a:t>
                      </a:r>
                      <a:r>
                        <a:rPr lang="en-US" sz="1400" b="1" baseline="0" dirty="0" smtClean="0"/>
                        <a:t> Regents course?</a:t>
                      </a:r>
                      <a:endParaRPr lang="en-US" sz="1400" b="1" dirty="0"/>
                    </a:p>
                  </a:txBody>
                  <a:tcPr/>
                </a:tc>
              </a:tr>
            </a:tbl>
          </a:graphicData>
        </a:graphic>
      </p:graphicFrame>
    </p:spTree>
    <p:extLst>
      <p:ext uri="{BB962C8B-B14F-4D97-AF65-F5344CB8AC3E}">
        <p14:creationId xmlns:p14="http://schemas.microsoft.com/office/powerpoint/2010/main" val="27668114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b="1" dirty="0" smtClean="0"/>
              <a:t>Turn &amp; Talk: </a:t>
            </a:r>
            <a:r>
              <a:rPr lang="en-US" b="1" i="1" dirty="0" smtClean="0"/>
              <a:t>Science Labs</a:t>
            </a:r>
            <a:endParaRPr lang="en-US"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6109913"/>
              </p:ext>
            </p:extLst>
          </p:nvPr>
        </p:nvGraphicFramePr>
        <p:xfrm>
          <a:off x="228600" y="762000"/>
          <a:ext cx="8610600" cy="5638800"/>
        </p:xfrm>
        <a:graphic>
          <a:graphicData uri="http://schemas.openxmlformats.org/drawingml/2006/table">
            <a:tbl>
              <a:tblPr firstRow="1" bandRow="1">
                <a:tableStyleId>{5940675A-B579-460E-94D1-54222C63F5DA}</a:tableStyleId>
              </a:tblPr>
              <a:tblGrid>
                <a:gridCol w="4305300"/>
                <a:gridCol w="4305300"/>
              </a:tblGrid>
              <a:tr h="2819400">
                <a:tc>
                  <a:txBody>
                    <a:bodyPr/>
                    <a:lstStyle/>
                    <a:p>
                      <a:r>
                        <a:rPr lang="en-US" sz="1400" dirty="0" smtClean="0"/>
                        <a:t>1. What are the typical </a:t>
                      </a:r>
                      <a:r>
                        <a:rPr lang="en-US" sz="1400" b="1" dirty="0" smtClean="0"/>
                        <a:t>parts</a:t>
                      </a:r>
                      <a:r>
                        <a:rPr lang="en-US" sz="1400" dirty="0" smtClean="0"/>
                        <a:t> of a science lab?</a:t>
                      </a:r>
                      <a:endParaRPr lang="en-US" sz="1400" dirty="0"/>
                    </a:p>
                  </a:txBody>
                  <a:tcPr/>
                </a:tc>
                <a:tc>
                  <a:txBody>
                    <a:bodyPr/>
                    <a:lstStyle/>
                    <a:p>
                      <a:r>
                        <a:rPr lang="en-US" sz="1400" dirty="0" smtClean="0"/>
                        <a:t>2. What is the </a:t>
                      </a:r>
                      <a:r>
                        <a:rPr lang="en-US" sz="1400" b="1" dirty="0" smtClean="0"/>
                        <a:t>definition</a:t>
                      </a:r>
                      <a:r>
                        <a:rPr lang="en-US" sz="1400" dirty="0" smtClean="0"/>
                        <a:t> of a laboratory experience?</a:t>
                      </a:r>
                      <a:endParaRPr lang="en-US" sz="1400" dirty="0"/>
                    </a:p>
                  </a:txBody>
                  <a:tcPr/>
                </a:tc>
              </a:tr>
              <a:tr h="2819400">
                <a:tc>
                  <a:txBody>
                    <a:bodyPr/>
                    <a:lstStyle/>
                    <a:p>
                      <a:r>
                        <a:rPr lang="en-US" sz="1400" dirty="0" smtClean="0"/>
                        <a:t>3. What is the </a:t>
                      </a:r>
                      <a:r>
                        <a:rPr lang="en-US" sz="1400" b="1" dirty="0" smtClean="0"/>
                        <a:t>purpose(s) </a:t>
                      </a:r>
                      <a:r>
                        <a:rPr lang="en-US" sz="1400" dirty="0" smtClean="0"/>
                        <a:t>of a laboratory experience?</a:t>
                      </a:r>
                      <a:endParaRPr lang="en-US" sz="1400" dirty="0"/>
                    </a:p>
                  </a:txBody>
                  <a:tcPr/>
                </a:tc>
                <a:tc>
                  <a:txBody>
                    <a:bodyPr/>
                    <a:lstStyle/>
                    <a:p>
                      <a:r>
                        <a:rPr lang="en-US" sz="1400" dirty="0" smtClean="0"/>
                        <a:t>4. What makes an </a:t>
                      </a:r>
                      <a:r>
                        <a:rPr lang="en-US" sz="1400" b="1" dirty="0" smtClean="0"/>
                        <a:t>effective</a:t>
                      </a:r>
                      <a:r>
                        <a:rPr lang="en-US" sz="1400" dirty="0" smtClean="0"/>
                        <a:t> lab experience for students?</a:t>
                      </a:r>
                      <a:endParaRPr lang="en-US" sz="1400" dirty="0"/>
                    </a:p>
                  </a:txBody>
                  <a:tcPr/>
                </a:tc>
              </a:tr>
            </a:tbl>
          </a:graphicData>
        </a:graphic>
      </p:graphicFrame>
    </p:spTree>
    <p:extLst>
      <p:ext uri="{BB962C8B-B14F-4D97-AF65-F5344CB8AC3E}">
        <p14:creationId xmlns:p14="http://schemas.microsoft.com/office/powerpoint/2010/main" val="1704556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3029</TotalTime>
  <Words>4221</Words>
  <Application>Microsoft Office PowerPoint</Application>
  <PresentationFormat>On-screen Show (4:3)</PresentationFormat>
  <Paragraphs>736</Paragraphs>
  <Slides>98</Slides>
  <Notes>3</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Science Labs and Scaffolded Writing Worksheets as Performance Tasks </vt:lpstr>
      <vt:lpstr>Contact Information</vt:lpstr>
      <vt:lpstr>Workshop Objectives</vt:lpstr>
      <vt:lpstr>Take 5</vt:lpstr>
      <vt:lpstr>Anticipatory Set: PT, Lab, SWW</vt:lpstr>
      <vt:lpstr>“General Performance Task”</vt:lpstr>
      <vt:lpstr>A Performance Task is …</vt:lpstr>
      <vt:lpstr>Performance Tasks build on Earlier …</vt:lpstr>
      <vt:lpstr>PT’s Build Over Time</vt:lpstr>
      <vt:lpstr>Design a Performance Task</vt:lpstr>
      <vt:lpstr>Determine a Focus</vt:lpstr>
      <vt:lpstr>Create a Context</vt:lpstr>
      <vt:lpstr>Deciding on an Audience</vt:lpstr>
      <vt:lpstr>Writing the Directions</vt:lpstr>
      <vt:lpstr>Developing a Scoring Guide</vt:lpstr>
      <vt:lpstr>Review and Revise the Task</vt:lpstr>
      <vt:lpstr>Now Create Your Own??? REALLY?</vt:lpstr>
      <vt:lpstr>Turn &amp; Talk</vt:lpstr>
      <vt:lpstr>Critique a Lab: Read, Write, Pass</vt:lpstr>
      <vt:lpstr>Typical Parts of a Science Lab</vt:lpstr>
      <vt:lpstr>A Laboratory Investigation or Lab</vt:lpstr>
      <vt:lpstr>Learning Goals (Purpose) for Laboratory  Experiences</vt:lpstr>
      <vt:lpstr>Most Effective Lab Experiences</vt:lpstr>
      <vt:lpstr>Classifying Your Science Labs</vt:lpstr>
      <vt:lpstr>Types of Science Labs</vt:lpstr>
      <vt:lpstr>Types of Science Labs</vt:lpstr>
      <vt:lpstr>1. Skill Labs</vt:lpstr>
      <vt:lpstr>2. Observe a Process/Effect</vt:lpstr>
      <vt:lpstr>3. Models and Simulations</vt:lpstr>
      <vt:lpstr>4. Confirm a Known Values</vt:lpstr>
      <vt:lpstr>5. Relationships</vt:lpstr>
      <vt:lpstr>6. Solve/Add/Change</vt:lpstr>
      <vt:lpstr>Types of Science Labs</vt:lpstr>
      <vt:lpstr>Claims &amp; Arguments in Science</vt:lpstr>
      <vt:lpstr>Are Labs Performance Tasks?</vt:lpstr>
      <vt:lpstr>Let’s Keep it Simple</vt:lpstr>
      <vt:lpstr>CCLS: Claim &amp; Argument</vt:lpstr>
      <vt:lpstr>In the Simplest Sense…</vt:lpstr>
      <vt:lpstr>Change Our Paradigm</vt:lpstr>
      <vt:lpstr>Where do these FACTS come from?</vt:lpstr>
      <vt:lpstr>Sea Urchin Eggs: Cleavage &amp; Gastrulation</vt:lpstr>
      <vt:lpstr>Skill Lab: Metric Measurement</vt:lpstr>
      <vt:lpstr>Proper Equipment</vt:lpstr>
      <vt:lpstr>Methodologies</vt:lpstr>
      <vt:lpstr>Use of Technology</vt:lpstr>
      <vt:lpstr>Laboratory Reports</vt:lpstr>
      <vt:lpstr>Compare to Known Values</vt:lpstr>
      <vt:lpstr>Paper Chromatography</vt:lpstr>
      <vt:lpstr>Retardation Factor (Rf): Migration distance of pigment/Mig dist of solvent Paper Chromatography</vt:lpstr>
      <vt:lpstr>Comparison Sentence Starter</vt:lpstr>
      <vt:lpstr>PIT: Put It Together</vt:lpstr>
      <vt:lpstr>Requires a Rubric</vt:lpstr>
      <vt:lpstr>Unfortunately, One Day …</vt:lpstr>
      <vt:lpstr>Real World Connection</vt:lpstr>
      <vt:lpstr>Make a CLAIM in ANY Lab!</vt:lpstr>
      <vt:lpstr>Arguments in Science Labs</vt:lpstr>
      <vt:lpstr>Laboratory Reports &amp; Arguments</vt:lpstr>
      <vt:lpstr>Laboratory Reflection Questions</vt:lpstr>
      <vt:lpstr>How can Existing Lab become PTs? Confirm or Add in …</vt:lpstr>
      <vt:lpstr>Also Used in a Series of Writings  as a Performance Task</vt:lpstr>
      <vt:lpstr>Series of Writing Tasks as a Performance Task</vt:lpstr>
      <vt:lpstr>Scaffolded Writing Worksheet (SWW)</vt:lpstr>
      <vt:lpstr>SWW Components</vt:lpstr>
      <vt:lpstr>SWW: Series of Worksheets</vt:lpstr>
      <vt:lpstr>CCLS READING: Standards</vt:lpstr>
      <vt:lpstr>CCLS WRITING Standards</vt:lpstr>
      <vt:lpstr>Texts</vt:lpstr>
      <vt:lpstr>Annotation</vt:lpstr>
      <vt:lpstr>Writing Prompts/Questions</vt:lpstr>
      <vt:lpstr>Additional Texts</vt:lpstr>
      <vt:lpstr>Cumulative Writing Task</vt:lpstr>
      <vt:lpstr>SWW Rubric</vt:lpstr>
      <vt:lpstr>Claim – CounterClaim in Science???</vt:lpstr>
      <vt:lpstr>MCQ: Find the Language … Create an Argument</vt:lpstr>
      <vt:lpstr>For Example …</vt:lpstr>
      <vt:lpstr>Additional Possible Explanations</vt:lpstr>
      <vt:lpstr>Modify the Question</vt:lpstr>
      <vt:lpstr>Define the Quantifier</vt:lpstr>
      <vt:lpstr>Creating 2 Choices</vt:lpstr>
      <vt:lpstr>Provide Informational Text</vt:lpstr>
      <vt:lpstr>ES Strategy</vt:lpstr>
      <vt:lpstr>PowerPoint Presentation</vt:lpstr>
      <vt:lpstr>PowerPoint Presentation</vt:lpstr>
      <vt:lpstr>PowerPoint Presentation</vt:lpstr>
      <vt:lpstr>Chemistry</vt:lpstr>
      <vt:lpstr>Verified Facts (Use to Create an Argument)</vt:lpstr>
      <vt:lpstr>Add an Evaluative Term</vt:lpstr>
      <vt:lpstr>Arguing your Choice</vt:lpstr>
      <vt:lpstr>Create your Own Argument</vt:lpstr>
      <vt:lpstr>EXTRA SLIDES</vt:lpstr>
      <vt:lpstr>LE Laboratory Skills</vt:lpstr>
      <vt:lpstr>Science Labs</vt:lpstr>
      <vt:lpstr>Proper Laboratory Investigations</vt:lpstr>
      <vt:lpstr>PowerPoint Presentation</vt:lpstr>
      <vt:lpstr>PowerPoint Presentation</vt:lpstr>
      <vt:lpstr>PowerPoint Presentation</vt:lpstr>
      <vt:lpstr>Take 5: Performance Task</vt:lpstr>
      <vt:lpstr>Turn &amp; Talk: Science Labs</vt:lpstr>
    </vt:vector>
  </TitlesOfParts>
  <Company>NYC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Labs and Performance Tasks</dc:title>
  <dc:creator>Carlin Gary</dc:creator>
  <cp:lastModifiedBy>Carlin Gary</cp:lastModifiedBy>
  <cp:revision>247</cp:revision>
  <cp:lastPrinted>2015-01-23T14:02:17Z</cp:lastPrinted>
  <dcterms:created xsi:type="dcterms:W3CDTF">2014-12-09T13:28:55Z</dcterms:created>
  <dcterms:modified xsi:type="dcterms:W3CDTF">2015-01-28T18:00:32Z</dcterms:modified>
</cp:coreProperties>
</file>