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6" r:id="rId7"/>
    <p:sldId id="267" r:id="rId8"/>
    <p:sldId id="265" r:id="rId9"/>
    <p:sldId id="264" r:id="rId10"/>
    <p:sldId id="26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3" autoAdjust="0"/>
  </p:normalViewPr>
  <p:slideViewPr>
    <p:cSldViewPr>
      <p:cViewPr varScale="1">
        <p:scale>
          <a:sx n="95" d="100"/>
          <a:sy n="95" d="100"/>
        </p:scale>
        <p:origin x="-114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DA29F-8659-4F46-B1E7-316F44CE8AA6}" type="doc">
      <dgm:prSet loTypeId="urn:microsoft.com/office/officeart/2005/8/layout/cycle7" loCatId="cycle" qsTypeId="urn:microsoft.com/office/officeart/2005/8/quickstyle/simple1" qsCatId="simple" csTypeId="urn:microsoft.com/office/officeart/2005/8/colors/colorful1" csCatId="colorful" phldr="1"/>
      <dgm:spPr/>
      <dgm:t>
        <a:bodyPr/>
        <a:lstStyle/>
        <a:p>
          <a:endParaRPr lang="en-US"/>
        </a:p>
      </dgm:t>
    </dgm:pt>
    <dgm:pt modelId="{17553C1A-C3F1-46FE-B083-BC37DBA40BDD}">
      <dgm:prSet phldrT="[Text]"/>
      <dgm:spPr>
        <a:solidFill>
          <a:schemeClr val="accent3">
            <a:lumMod val="75000"/>
          </a:schemeClr>
        </a:solidFill>
      </dgm:spPr>
      <dgm:t>
        <a:bodyPr/>
        <a:lstStyle/>
        <a:p>
          <a:r>
            <a:rPr lang="en-US" dirty="0" smtClean="0"/>
            <a:t>Expectations</a:t>
          </a:r>
          <a:endParaRPr lang="en-US" dirty="0"/>
        </a:p>
      </dgm:t>
    </dgm:pt>
    <dgm:pt modelId="{3E6B20C2-E652-4DCE-AE53-5EDE38527FDB}" type="parTrans" cxnId="{9B0403D0-2280-4507-8243-F43AEF1F0ACA}">
      <dgm:prSet/>
      <dgm:spPr/>
      <dgm:t>
        <a:bodyPr/>
        <a:lstStyle/>
        <a:p>
          <a:endParaRPr lang="en-US"/>
        </a:p>
      </dgm:t>
    </dgm:pt>
    <dgm:pt modelId="{A70341BB-8734-40FD-B174-2BA936B4429C}" type="sibTrans" cxnId="{9B0403D0-2280-4507-8243-F43AEF1F0ACA}">
      <dgm:prSet/>
      <dgm:spPr>
        <a:solidFill>
          <a:schemeClr val="accent3">
            <a:lumMod val="75000"/>
          </a:schemeClr>
        </a:solidFill>
      </dgm:spPr>
      <dgm:t>
        <a:bodyPr/>
        <a:lstStyle/>
        <a:p>
          <a:endParaRPr lang="en-US"/>
        </a:p>
      </dgm:t>
    </dgm:pt>
    <dgm:pt modelId="{560D4C76-1401-471B-BFF0-37CADB8AB411}">
      <dgm:prSet phldrT="[Text]"/>
      <dgm:spPr>
        <a:solidFill>
          <a:schemeClr val="accent6">
            <a:lumMod val="75000"/>
          </a:schemeClr>
        </a:solidFill>
      </dgm:spPr>
      <dgm:t>
        <a:bodyPr/>
        <a:lstStyle/>
        <a:p>
          <a:r>
            <a:rPr lang="en-US" dirty="0" smtClean="0"/>
            <a:t>Evidence</a:t>
          </a:r>
          <a:endParaRPr lang="en-US" dirty="0"/>
        </a:p>
      </dgm:t>
    </dgm:pt>
    <dgm:pt modelId="{AF860E4F-5FA4-43BC-8DD6-42C185A3CFFF}" type="parTrans" cxnId="{B8695E87-89C9-4317-BD0C-F760EA4C431C}">
      <dgm:prSet/>
      <dgm:spPr/>
      <dgm:t>
        <a:bodyPr/>
        <a:lstStyle/>
        <a:p>
          <a:endParaRPr lang="en-US"/>
        </a:p>
      </dgm:t>
    </dgm:pt>
    <dgm:pt modelId="{7F7D2F89-1BFB-4BDD-9FFA-FCB5D349A7FD}" type="sibTrans" cxnId="{B8695E87-89C9-4317-BD0C-F760EA4C431C}">
      <dgm:prSet/>
      <dgm:spPr>
        <a:solidFill>
          <a:schemeClr val="accent6">
            <a:lumMod val="75000"/>
          </a:schemeClr>
        </a:solidFill>
      </dgm:spPr>
      <dgm:t>
        <a:bodyPr/>
        <a:lstStyle/>
        <a:p>
          <a:endParaRPr lang="en-US"/>
        </a:p>
      </dgm:t>
    </dgm:pt>
    <dgm:pt modelId="{2C3FBEAC-59E5-45EA-ADB6-4D885C257885}">
      <dgm:prSet phldrT="[Text]"/>
      <dgm:spPr>
        <a:solidFill>
          <a:srgbClr val="FF0000"/>
        </a:solidFill>
      </dgm:spPr>
      <dgm:t>
        <a:bodyPr/>
        <a:lstStyle/>
        <a:p>
          <a:r>
            <a:rPr lang="en-US" dirty="0" smtClean="0"/>
            <a:t>Actions</a:t>
          </a:r>
          <a:endParaRPr lang="en-US" dirty="0"/>
        </a:p>
      </dgm:t>
    </dgm:pt>
    <dgm:pt modelId="{0469D526-F19A-4064-B97C-4010D90D17E8}" type="parTrans" cxnId="{8982D802-7F1C-469F-9378-14AB87BD85BF}">
      <dgm:prSet/>
      <dgm:spPr/>
      <dgm:t>
        <a:bodyPr/>
        <a:lstStyle/>
        <a:p>
          <a:endParaRPr lang="en-US"/>
        </a:p>
      </dgm:t>
    </dgm:pt>
    <dgm:pt modelId="{CA6D79DA-F3DA-4933-95B2-9F1B3D255442}" type="sibTrans" cxnId="{8982D802-7F1C-469F-9378-14AB87BD85BF}">
      <dgm:prSet/>
      <dgm:spPr>
        <a:solidFill>
          <a:srgbClr val="FF0000"/>
        </a:solidFill>
      </dgm:spPr>
      <dgm:t>
        <a:bodyPr/>
        <a:lstStyle/>
        <a:p>
          <a:endParaRPr lang="en-US"/>
        </a:p>
      </dgm:t>
    </dgm:pt>
    <dgm:pt modelId="{F91FF4B1-2F7A-4210-827C-F0E5C219A997}" type="pres">
      <dgm:prSet presAssocID="{AE4DA29F-8659-4F46-B1E7-316F44CE8AA6}" presName="Name0" presStyleCnt="0">
        <dgm:presLayoutVars>
          <dgm:dir/>
          <dgm:resizeHandles val="exact"/>
        </dgm:presLayoutVars>
      </dgm:prSet>
      <dgm:spPr/>
      <dgm:t>
        <a:bodyPr/>
        <a:lstStyle/>
        <a:p>
          <a:endParaRPr lang="en-US"/>
        </a:p>
      </dgm:t>
    </dgm:pt>
    <dgm:pt modelId="{3E33692A-A10A-464C-AAE5-6228B97566EF}" type="pres">
      <dgm:prSet presAssocID="{17553C1A-C3F1-46FE-B083-BC37DBA40BDD}" presName="node" presStyleLbl="node1" presStyleIdx="0" presStyleCnt="3">
        <dgm:presLayoutVars>
          <dgm:bulletEnabled val="1"/>
        </dgm:presLayoutVars>
      </dgm:prSet>
      <dgm:spPr/>
      <dgm:t>
        <a:bodyPr/>
        <a:lstStyle/>
        <a:p>
          <a:endParaRPr lang="en-US"/>
        </a:p>
      </dgm:t>
    </dgm:pt>
    <dgm:pt modelId="{53DFB279-FED3-4750-950C-07CBC42D846F}" type="pres">
      <dgm:prSet presAssocID="{A70341BB-8734-40FD-B174-2BA936B4429C}" presName="sibTrans" presStyleLbl="sibTrans2D1" presStyleIdx="0" presStyleCnt="3"/>
      <dgm:spPr/>
      <dgm:t>
        <a:bodyPr/>
        <a:lstStyle/>
        <a:p>
          <a:endParaRPr lang="en-US"/>
        </a:p>
      </dgm:t>
    </dgm:pt>
    <dgm:pt modelId="{7E019F83-1216-41B6-B672-F22301281C74}" type="pres">
      <dgm:prSet presAssocID="{A70341BB-8734-40FD-B174-2BA936B4429C}" presName="connectorText" presStyleLbl="sibTrans2D1" presStyleIdx="0" presStyleCnt="3"/>
      <dgm:spPr/>
      <dgm:t>
        <a:bodyPr/>
        <a:lstStyle/>
        <a:p>
          <a:endParaRPr lang="en-US"/>
        </a:p>
      </dgm:t>
    </dgm:pt>
    <dgm:pt modelId="{798F6C33-2E7D-4BC5-BE24-D466D265BCDF}" type="pres">
      <dgm:prSet presAssocID="{560D4C76-1401-471B-BFF0-37CADB8AB411}" presName="node" presStyleLbl="node1" presStyleIdx="1" presStyleCnt="3">
        <dgm:presLayoutVars>
          <dgm:bulletEnabled val="1"/>
        </dgm:presLayoutVars>
      </dgm:prSet>
      <dgm:spPr/>
      <dgm:t>
        <a:bodyPr/>
        <a:lstStyle/>
        <a:p>
          <a:endParaRPr lang="en-US"/>
        </a:p>
      </dgm:t>
    </dgm:pt>
    <dgm:pt modelId="{D945DFF8-DB30-4F0F-8D7E-047217708192}" type="pres">
      <dgm:prSet presAssocID="{7F7D2F89-1BFB-4BDD-9FFA-FCB5D349A7FD}" presName="sibTrans" presStyleLbl="sibTrans2D1" presStyleIdx="1" presStyleCnt="3"/>
      <dgm:spPr/>
      <dgm:t>
        <a:bodyPr/>
        <a:lstStyle/>
        <a:p>
          <a:endParaRPr lang="en-US"/>
        </a:p>
      </dgm:t>
    </dgm:pt>
    <dgm:pt modelId="{82952D6F-2C89-4F68-BDB8-CA6067C2E1E2}" type="pres">
      <dgm:prSet presAssocID="{7F7D2F89-1BFB-4BDD-9FFA-FCB5D349A7FD}" presName="connectorText" presStyleLbl="sibTrans2D1" presStyleIdx="1" presStyleCnt="3"/>
      <dgm:spPr/>
      <dgm:t>
        <a:bodyPr/>
        <a:lstStyle/>
        <a:p>
          <a:endParaRPr lang="en-US"/>
        </a:p>
      </dgm:t>
    </dgm:pt>
    <dgm:pt modelId="{99CAADC5-7C92-4C79-B1A1-DCAE0D3EEA46}" type="pres">
      <dgm:prSet presAssocID="{2C3FBEAC-59E5-45EA-ADB6-4D885C257885}" presName="node" presStyleLbl="node1" presStyleIdx="2" presStyleCnt="3">
        <dgm:presLayoutVars>
          <dgm:bulletEnabled val="1"/>
        </dgm:presLayoutVars>
      </dgm:prSet>
      <dgm:spPr/>
      <dgm:t>
        <a:bodyPr/>
        <a:lstStyle/>
        <a:p>
          <a:endParaRPr lang="en-US"/>
        </a:p>
      </dgm:t>
    </dgm:pt>
    <dgm:pt modelId="{A71CC4F3-43AB-483F-8040-5FE369CD2CEA}" type="pres">
      <dgm:prSet presAssocID="{CA6D79DA-F3DA-4933-95B2-9F1B3D255442}" presName="sibTrans" presStyleLbl="sibTrans2D1" presStyleIdx="2" presStyleCnt="3"/>
      <dgm:spPr/>
      <dgm:t>
        <a:bodyPr/>
        <a:lstStyle/>
        <a:p>
          <a:endParaRPr lang="en-US"/>
        </a:p>
      </dgm:t>
    </dgm:pt>
    <dgm:pt modelId="{A04E9E4E-41A5-45AC-9013-A439547123FE}" type="pres">
      <dgm:prSet presAssocID="{CA6D79DA-F3DA-4933-95B2-9F1B3D255442}" presName="connectorText" presStyleLbl="sibTrans2D1" presStyleIdx="2" presStyleCnt="3"/>
      <dgm:spPr/>
      <dgm:t>
        <a:bodyPr/>
        <a:lstStyle/>
        <a:p>
          <a:endParaRPr lang="en-US"/>
        </a:p>
      </dgm:t>
    </dgm:pt>
  </dgm:ptLst>
  <dgm:cxnLst>
    <dgm:cxn modelId="{66570FF7-CAB6-4746-A455-7610E75DCDF8}" type="presOf" srcId="{2C3FBEAC-59E5-45EA-ADB6-4D885C257885}" destId="{99CAADC5-7C92-4C79-B1A1-DCAE0D3EEA46}" srcOrd="0" destOrd="0" presId="urn:microsoft.com/office/officeart/2005/8/layout/cycle7"/>
    <dgm:cxn modelId="{899BAB89-3D91-4BF4-AD08-DB72DC1C6AC3}" type="presOf" srcId="{17553C1A-C3F1-46FE-B083-BC37DBA40BDD}" destId="{3E33692A-A10A-464C-AAE5-6228B97566EF}" srcOrd="0" destOrd="0" presId="urn:microsoft.com/office/officeart/2005/8/layout/cycle7"/>
    <dgm:cxn modelId="{B9A41462-9627-4DE5-B75E-78A4F11B5618}" type="presOf" srcId="{CA6D79DA-F3DA-4933-95B2-9F1B3D255442}" destId="{A71CC4F3-43AB-483F-8040-5FE369CD2CEA}" srcOrd="0" destOrd="0" presId="urn:microsoft.com/office/officeart/2005/8/layout/cycle7"/>
    <dgm:cxn modelId="{9B0403D0-2280-4507-8243-F43AEF1F0ACA}" srcId="{AE4DA29F-8659-4F46-B1E7-316F44CE8AA6}" destId="{17553C1A-C3F1-46FE-B083-BC37DBA40BDD}" srcOrd="0" destOrd="0" parTransId="{3E6B20C2-E652-4DCE-AE53-5EDE38527FDB}" sibTransId="{A70341BB-8734-40FD-B174-2BA936B4429C}"/>
    <dgm:cxn modelId="{B8695E87-89C9-4317-BD0C-F760EA4C431C}" srcId="{AE4DA29F-8659-4F46-B1E7-316F44CE8AA6}" destId="{560D4C76-1401-471B-BFF0-37CADB8AB411}" srcOrd="1" destOrd="0" parTransId="{AF860E4F-5FA4-43BC-8DD6-42C185A3CFFF}" sibTransId="{7F7D2F89-1BFB-4BDD-9FFA-FCB5D349A7FD}"/>
    <dgm:cxn modelId="{8982D802-7F1C-469F-9378-14AB87BD85BF}" srcId="{AE4DA29F-8659-4F46-B1E7-316F44CE8AA6}" destId="{2C3FBEAC-59E5-45EA-ADB6-4D885C257885}" srcOrd="2" destOrd="0" parTransId="{0469D526-F19A-4064-B97C-4010D90D17E8}" sibTransId="{CA6D79DA-F3DA-4933-95B2-9F1B3D255442}"/>
    <dgm:cxn modelId="{9D8F156C-E06C-4149-924B-1BD4400FFC2B}" type="presOf" srcId="{7F7D2F89-1BFB-4BDD-9FFA-FCB5D349A7FD}" destId="{D945DFF8-DB30-4F0F-8D7E-047217708192}" srcOrd="0" destOrd="0" presId="urn:microsoft.com/office/officeart/2005/8/layout/cycle7"/>
    <dgm:cxn modelId="{900FEC2C-D269-4E01-94C6-4741C539AAC1}" type="presOf" srcId="{7F7D2F89-1BFB-4BDD-9FFA-FCB5D349A7FD}" destId="{82952D6F-2C89-4F68-BDB8-CA6067C2E1E2}" srcOrd="1" destOrd="0" presId="urn:microsoft.com/office/officeart/2005/8/layout/cycle7"/>
    <dgm:cxn modelId="{D6464A11-30D6-45AD-90E3-8B81CB3305B1}" type="presOf" srcId="{A70341BB-8734-40FD-B174-2BA936B4429C}" destId="{53DFB279-FED3-4750-950C-07CBC42D846F}" srcOrd="0" destOrd="0" presId="urn:microsoft.com/office/officeart/2005/8/layout/cycle7"/>
    <dgm:cxn modelId="{E05D6236-AA9E-4BC8-B1C8-81C69E8DD590}" type="presOf" srcId="{A70341BB-8734-40FD-B174-2BA936B4429C}" destId="{7E019F83-1216-41B6-B672-F22301281C74}" srcOrd="1" destOrd="0" presId="urn:microsoft.com/office/officeart/2005/8/layout/cycle7"/>
    <dgm:cxn modelId="{164B7E1E-CA29-4B89-874C-224D0D4F46BD}" type="presOf" srcId="{AE4DA29F-8659-4F46-B1E7-316F44CE8AA6}" destId="{F91FF4B1-2F7A-4210-827C-F0E5C219A997}" srcOrd="0" destOrd="0" presId="urn:microsoft.com/office/officeart/2005/8/layout/cycle7"/>
    <dgm:cxn modelId="{AE818D4F-040A-43AC-9EA7-FDEAE5C944B1}" type="presOf" srcId="{560D4C76-1401-471B-BFF0-37CADB8AB411}" destId="{798F6C33-2E7D-4BC5-BE24-D466D265BCDF}" srcOrd="0" destOrd="0" presId="urn:microsoft.com/office/officeart/2005/8/layout/cycle7"/>
    <dgm:cxn modelId="{063EEE3C-9F5D-4FCA-BBC9-6D565D0BBE4E}" type="presOf" srcId="{CA6D79DA-F3DA-4933-95B2-9F1B3D255442}" destId="{A04E9E4E-41A5-45AC-9013-A439547123FE}" srcOrd="1" destOrd="0" presId="urn:microsoft.com/office/officeart/2005/8/layout/cycle7"/>
    <dgm:cxn modelId="{A85AF130-A466-4238-9CE7-87BCB0150B34}" type="presParOf" srcId="{F91FF4B1-2F7A-4210-827C-F0E5C219A997}" destId="{3E33692A-A10A-464C-AAE5-6228B97566EF}" srcOrd="0" destOrd="0" presId="urn:microsoft.com/office/officeart/2005/8/layout/cycle7"/>
    <dgm:cxn modelId="{21498FAC-9AAA-4E56-95FE-FD3A56EB7853}" type="presParOf" srcId="{F91FF4B1-2F7A-4210-827C-F0E5C219A997}" destId="{53DFB279-FED3-4750-950C-07CBC42D846F}" srcOrd="1" destOrd="0" presId="urn:microsoft.com/office/officeart/2005/8/layout/cycle7"/>
    <dgm:cxn modelId="{8D92CD0F-1973-4E94-9F26-49CC2519A6C7}" type="presParOf" srcId="{53DFB279-FED3-4750-950C-07CBC42D846F}" destId="{7E019F83-1216-41B6-B672-F22301281C74}" srcOrd="0" destOrd="0" presId="urn:microsoft.com/office/officeart/2005/8/layout/cycle7"/>
    <dgm:cxn modelId="{481C2E76-B7EB-4F96-BF2E-DCBFF5C2E032}" type="presParOf" srcId="{F91FF4B1-2F7A-4210-827C-F0E5C219A997}" destId="{798F6C33-2E7D-4BC5-BE24-D466D265BCDF}" srcOrd="2" destOrd="0" presId="urn:microsoft.com/office/officeart/2005/8/layout/cycle7"/>
    <dgm:cxn modelId="{ED79E5B7-5F51-4768-A8B8-3817404F4306}" type="presParOf" srcId="{F91FF4B1-2F7A-4210-827C-F0E5C219A997}" destId="{D945DFF8-DB30-4F0F-8D7E-047217708192}" srcOrd="3" destOrd="0" presId="urn:microsoft.com/office/officeart/2005/8/layout/cycle7"/>
    <dgm:cxn modelId="{1C5147E4-BC18-45EE-B964-59C72ADDF9E4}" type="presParOf" srcId="{D945DFF8-DB30-4F0F-8D7E-047217708192}" destId="{82952D6F-2C89-4F68-BDB8-CA6067C2E1E2}" srcOrd="0" destOrd="0" presId="urn:microsoft.com/office/officeart/2005/8/layout/cycle7"/>
    <dgm:cxn modelId="{802F8B04-CE61-4779-A622-201B8D198B53}" type="presParOf" srcId="{F91FF4B1-2F7A-4210-827C-F0E5C219A997}" destId="{99CAADC5-7C92-4C79-B1A1-DCAE0D3EEA46}" srcOrd="4" destOrd="0" presId="urn:microsoft.com/office/officeart/2005/8/layout/cycle7"/>
    <dgm:cxn modelId="{69616178-2EB3-4161-B6E7-1967CAA5CF94}" type="presParOf" srcId="{F91FF4B1-2F7A-4210-827C-F0E5C219A997}" destId="{A71CC4F3-43AB-483F-8040-5FE369CD2CEA}" srcOrd="5" destOrd="0" presId="urn:microsoft.com/office/officeart/2005/8/layout/cycle7"/>
    <dgm:cxn modelId="{10212000-A278-4E40-8C4F-A6A00F09FE6F}" type="presParOf" srcId="{A71CC4F3-43AB-483F-8040-5FE369CD2CEA}" destId="{A04E9E4E-41A5-45AC-9013-A439547123F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3692A-A10A-464C-AAE5-6228B97566EF}">
      <dsp:nvSpPr>
        <dsp:cNvPr id="0" name=""/>
        <dsp:cNvSpPr/>
      </dsp:nvSpPr>
      <dsp:spPr>
        <a:xfrm>
          <a:off x="2943448" y="1529"/>
          <a:ext cx="2342703" cy="1171351"/>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Expectations</a:t>
          </a:r>
          <a:endParaRPr lang="en-US" sz="3100" kern="1200" dirty="0"/>
        </a:p>
      </dsp:txBody>
      <dsp:txXfrm>
        <a:off x="2977756" y="35837"/>
        <a:ext cx="2274087" cy="1102735"/>
      </dsp:txXfrm>
    </dsp:sp>
    <dsp:sp modelId="{53DFB279-FED3-4750-950C-07CBC42D846F}">
      <dsp:nvSpPr>
        <dsp:cNvPr id="0" name=""/>
        <dsp:cNvSpPr/>
      </dsp:nvSpPr>
      <dsp:spPr>
        <a:xfrm rot="3600000">
          <a:off x="4471375" y="2057994"/>
          <a:ext cx="1221869" cy="409973"/>
        </a:xfrm>
        <a:prstGeom prst="leftRightArrow">
          <a:avLst>
            <a:gd name="adj1" fmla="val 60000"/>
            <a:gd name="adj2" fmla="val 50000"/>
          </a:avLst>
        </a:prstGeom>
        <a:solidFill>
          <a:schemeClr val="accent3">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594367" y="2139989"/>
        <a:ext cx="975885" cy="245983"/>
      </dsp:txXfrm>
    </dsp:sp>
    <dsp:sp modelId="{798F6C33-2E7D-4BC5-BE24-D466D265BCDF}">
      <dsp:nvSpPr>
        <dsp:cNvPr id="0" name=""/>
        <dsp:cNvSpPr/>
      </dsp:nvSpPr>
      <dsp:spPr>
        <a:xfrm>
          <a:off x="4878468" y="3353082"/>
          <a:ext cx="2342703" cy="1171351"/>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Evidence</a:t>
          </a:r>
          <a:endParaRPr lang="en-US" sz="3100" kern="1200" dirty="0"/>
        </a:p>
      </dsp:txBody>
      <dsp:txXfrm>
        <a:off x="4912776" y="3387390"/>
        <a:ext cx="2274087" cy="1102735"/>
      </dsp:txXfrm>
    </dsp:sp>
    <dsp:sp modelId="{D945DFF8-DB30-4F0F-8D7E-047217708192}">
      <dsp:nvSpPr>
        <dsp:cNvPr id="0" name=""/>
        <dsp:cNvSpPr/>
      </dsp:nvSpPr>
      <dsp:spPr>
        <a:xfrm rot="10800000">
          <a:off x="3503865" y="3733771"/>
          <a:ext cx="1221869" cy="409973"/>
        </a:xfrm>
        <a:prstGeom prst="leftRightArrow">
          <a:avLst>
            <a:gd name="adj1" fmla="val 60000"/>
            <a:gd name="adj2" fmla="val 50000"/>
          </a:avLst>
        </a:prstGeom>
        <a:solidFill>
          <a:schemeClr val="accent6">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626857" y="3815766"/>
        <a:ext cx="975885" cy="245983"/>
      </dsp:txXfrm>
    </dsp:sp>
    <dsp:sp modelId="{99CAADC5-7C92-4C79-B1A1-DCAE0D3EEA46}">
      <dsp:nvSpPr>
        <dsp:cNvPr id="0" name=""/>
        <dsp:cNvSpPr/>
      </dsp:nvSpPr>
      <dsp:spPr>
        <a:xfrm>
          <a:off x="1008428" y="3353082"/>
          <a:ext cx="2342703" cy="1171351"/>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Actions</a:t>
          </a:r>
          <a:endParaRPr lang="en-US" sz="3100" kern="1200" dirty="0"/>
        </a:p>
      </dsp:txBody>
      <dsp:txXfrm>
        <a:off x="1042736" y="3387390"/>
        <a:ext cx="2274087" cy="1102735"/>
      </dsp:txXfrm>
    </dsp:sp>
    <dsp:sp modelId="{A71CC4F3-43AB-483F-8040-5FE369CD2CEA}">
      <dsp:nvSpPr>
        <dsp:cNvPr id="0" name=""/>
        <dsp:cNvSpPr/>
      </dsp:nvSpPr>
      <dsp:spPr>
        <a:xfrm rot="18000000">
          <a:off x="2536355" y="2057994"/>
          <a:ext cx="1221869" cy="409973"/>
        </a:xfrm>
        <a:prstGeom prst="lef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659347" y="2139989"/>
        <a:ext cx="975885" cy="24598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A8DE2E-4C77-4DB2-977F-20A37A3F8F77}"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405247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A8DE2E-4C77-4DB2-977F-20A37A3F8F77}"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1809192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A8DE2E-4C77-4DB2-977F-20A37A3F8F77}"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1021914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A8DE2E-4C77-4DB2-977F-20A37A3F8F77}"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3185938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A8DE2E-4C77-4DB2-977F-20A37A3F8F77}"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361477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A8DE2E-4C77-4DB2-977F-20A37A3F8F77}"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2094879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A8DE2E-4C77-4DB2-977F-20A37A3F8F77}" type="datetimeFigureOut">
              <a:rPr lang="en-US" smtClean="0"/>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297297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A8DE2E-4C77-4DB2-977F-20A37A3F8F77}" type="datetimeFigureOut">
              <a:rPr lang="en-US" smtClean="0"/>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17384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8DE2E-4C77-4DB2-977F-20A37A3F8F77}" type="datetimeFigureOut">
              <a:rPr lang="en-US" smtClean="0"/>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3559538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A8DE2E-4C77-4DB2-977F-20A37A3F8F77}"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347111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A8DE2E-4C77-4DB2-977F-20A37A3F8F77}"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D9B5A7-D2CE-4ACA-BC66-43EA6A2AEAB9}" type="slidenum">
              <a:rPr lang="en-US" smtClean="0"/>
              <a:t>‹#›</a:t>
            </a:fld>
            <a:endParaRPr lang="en-US"/>
          </a:p>
        </p:txBody>
      </p:sp>
    </p:spTree>
    <p:extLst>
      <p:ext uri="{BB962C8B-B14F-4D97-AF65-F5344CB8AC3E}">
        <p14:creationId xmlns:p14="http://schemas.microsoft.com/office/powerpoint/2010/main" val="175870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8DE2E-4C77-4DB2-977F-20A37A3F8F77}" type="datetimeFigureOut">
              <a:rPr lang="en-US" smtClean="0"/>
              <a:t>9/10/2014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9B5A7-D2CE-4ACA-BC66-43EA6A2AEAB9}" type="slidenum">
              <a:rPr lang="en-US" smtClean="0"/>
              <a:t>‹#›</a:t>
            </a:fld>
            <a:endParaRPr lang="en-US"/>
          </a:p>
        </p:txBody>
      </p:sp>
    </p:spTree>
    <p:extLst>
      <p:ext uri="{BB962C8B-B14F-4D97-AF65-F5344CB8AC3E}">
        <p14:creationId xmlns:p14="http://schemas.microsoft.com/office/powerpoint/2010/main" val="1490033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High Expectations for a School Community</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7830578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8730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QR Indicators</a:t>
            </a:r>
            <a:endParaRPr lang="en-US" dirty="0"/>
          </a:p>
        </p:txBody>
      </p:sp>
      <p:sp>
        <p:nvSpPr>
          <p:cNvPr id="5" name="Content Placeholder 4"/>
          <p:cNvSpPr>
            <a:spLocks noGrp="1"/>
          </p:cNvSpPr>
          <p:nvPr>
            <p:ph idx="1"/>
          </p:nvPr>
        </p:nvSpPr>
        <p:spPr/>
        <p:txBody>
          <a:bodyPr/>
          <a:lstStyle/>
          <a:p>
            <a:pPr marL="0" indent="0">
              <a:buNone/>
            </a:pPr>
            <a:r>
              <a:rPr lang="en-US" dirty="0" smtClean="0"/>
              <a:t>1.1</a:t>
            </a:r>
          </a:p>
          <a:p>
            <a:pPr marL="0" indent="0">
              <a:buNone/>
            </a:pPr>
            <a:r>
              <a:rPr lang="en-US" dirty="0" smtClean="0"/>
              <a:t>1.2</a:t>
            </a:r>
          </a:p>
          <a:p>
            <a:pPr marL="0" indent="0">
              <a:buNone/>
            </a:pPr>
            <a:r>
              <a:rPr lang="en-US" dirty="0" smtClean="0"/>
              <a:t>2.2</a:t>
            </a:r>
          </a:p>
          <a:p>
            <a:pPr marL="0" indent="0">
              <a:buNone/>
            </a:pPr>
            <a:r>
              <a:rPr lang="en-US" dirty="0" smtClean="0"/>
              <a:t>3.4</a:t>
            </a:r>
          </a:p>
          <a:p>
            <a:pPr marL="0" indent="0">
              <a:buNone/>
            </a:pPr>
            <a:r>
              <a:rPr lang="en-US" dirty="0" smtClean="0"/>
              <a:t>4.2</a:t>
            </a:r>
            <a:endParaRPr lang="en-US" dirty="0"/>
          </a:p>
        </p:txBody>
      </p:sp>
    </p:spTree>
    <p:extLst>
      <p:ext uri="{BB962C8B-B14F-4D97-AF65-F5344CB8AC3E}">
        <p14:creationId xmlns:p14="http://schemas.microsoft.com/office/powerpoint/2010/main" val="78070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 on Expectations</a:t>
            </a:r>
            <a:endParaRPr lang="en-US" dirty="0"/>
          </a:p>
        </p:txBody>
      </p:sp>
      <p:sp>
        <p:nvSpPr>
          <p:cNvPr id="3" name="Content Placeholder 2"/>
          <p:cNvSpPr>
            <a:spLocks noGrp="1"/>
          </p:cNvSpPr>
          <p:nvPr>
            <p:ph idx="1"/>
          </p:nvPr>
        </p:nvSpPr>
        <p:spPr/>
        <p:txBody>
          <a:bodyPr/>
          <a:lstStyle/>
          <a:p>
            <a:r>
              <a:rPr lang="en-US" dirty="0" smtClean="0"/>
              <a:t>As a school community, what are our </a:t>
            </a:r>
            <a:r>
              <a:rPr lang="en-US" dirty="0" smtClean="0">
                <a:solidFill>
                  <a:schemeClr val="accent3">
                    <a:lumMod val="75000"/>
                  </a:schemeClr>
                </a:solidFill>
              </a:rPr>
              <a:t>expectations</a:t>
            </a:r>
            <a:r>
              <a:rPr lang="en-US" dirty="0" smtClean="0"/>
              <a:t> for teaching and learning?</a:t>
            </a:r>
          </a:p>
          <a:p>
            <a:r>
              <a:rPr lang="en-US" dirty="0" smtClean="0"/>
              <a:t>What </a:t>
            </a:r>
            <a:r>
              <a:rPr lang="en-US" dirty="0" smtClean="0">
                <a:solidFill>
                  <a:schemeClr val="accent6">
                    <a:lumMod val="75000"/>
                  </a:schemeClr>
                </a:solidFill>
              </a:rPr>
              <a:t>evidence</a:t>
            </a:r>
            <a:r>
              <a:rPr lang="en-US" dirty="0" smtClean="0"/>
              <a:t> would we look to in support of that expectation?</a:t>
            </a:r>
          </a:p>
          <a:p>
            <a:r>
              <a:rPr lang="en-US" dirty="0" smtClean="0"/>
              <a:t>What </a:t>
            </a:r>
            <a:r>
              <a:rPr lang="en-US" dirty="0" smtClean="0">
                <a:solidFill>
                  <a:srgbClr val="FF0000"/>
                </a:solidFill>
              </a:rPr>
              <a:t>actions</a:t>
            </a:r>
            <a:r>
              <a:rPr lang="en-US" dirty="0" smtClean="0"/>
              <a:t> do we need to undertake to produce said evidence?</a:t>
            </a:r>
            <a:endParaRPr lang="en-US" dirty="0"/>
          </a:p>
        </p:txBody>
      </p:sp>
    </p:spTree>
    <p:extLst>
      <p:ext uri="{BB962C8B-B14F-4D97-AF65-F5344CB8AC3E}">
        <p14:creationId xmlns:p14="http://schemas.microsoft.com/office/powerpoint/2010/main" val="616380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Theory of Action for High Expectations</a:t>
            </a:r>
            <a:endParaRPr lang="en-US" dirty="0"/>
          </a:p>
        </p:txBody>
      </p:sp>
      <p:sp>
        <p:nvSpPr>
          <p:cNvPr id="3" name="Content Placeholder 2"/>
          <p:cNvSpPr>
            <a:spLocks noGrp="1"/>
          </p:cNvSpPr>
          <p:nvPr>
            <p:ph idx="1"/>
          </p:nvPr>
        </p:nvSpPr>
        <p:spPr/>
        <p:txBody>
          <a:bodyPr/>
          <a:lstStyle/>
          <a:p>
            <a:pPr marL="0" indent="0">
              <a:buNone/>
            </a:pPr>
            <a:r>
              <a:rPr lang="en-US" dirty="0" smtClean="0"/>
              <a:t>As a community of learners, </a:t>
            </a:r>
            <a:r>
              <a:rPr lang="en-US" dirty="0" smtClean="0">
                <a:solidFill>
                  <a:schemeClr val="accent3">
                    <a:lumMod val="75000"/>
                  </a:schemeClr>
                </a:solidFill>
              </a:rPr>
              <a:t>we expect that</a:t>
            </a:r>
            <a:r>
              <a:rPr lang="en-US" u="sng" dirty="0" smtClean="0">
                <a:solidFill>
                  <a:schemeClr val="accent3">
                    <a:lumMod val="75000"/>
                  </a:schemeClr>
                </a:solidFill>
              </a:rPr>
              <a:t>_(expectation)_</a:t>
            </a:r>
            <a:r>
              <a:rPr lang="en-US" dirty="0" smtClean="0"/>
              <a:t>, </a:t>
            </a:r>
            <a:r>
              <a:rPr lang="en-US" dirty="0" smtClean="0">
                <a:solidFill>
                  <a:schemeClr val="accent6">
                    <a:lumMod val="75000"/>
                  </a:schemeClr>
                </a:solidFill>
              </a:rPr>
              <a:t>as evidenced by </a:t>
            </a:r>
            <a:r>
              <a:rPr lang="en-US" u="sng" dirty="0" smtClean="0">
                <a:solidFill>
                  <a:schemeClr val="accent6">
                    <a:lumMod val="75000"/>
                  </a:schemeClr>
                </a:solidFill>
              </a:rPr>
              <a:t>_(artifact/observable practice)_</a:t>
            </a:r>
            <a:r>
              <a:rPr lang="en-US" dirty="0" smtClean="0"/>
              <a:t>.</a:t>
            </a:r>
            <a:r>
              <a:rPr lang="en-US" dirty="0" smtClean="0">
                <a:solidFill>
                  <a:schemeClr val="accent6">
                    <a:lumMod val="75000"/>
                  </a:schemeClr>
                </a:solidFill>
              </a:rPr>
              <a:t> </a:t>
            </a:r>
            <a:r>
              <a:rPr lang="en-US" dirty="0" smtClean="0"/>
              <a:t>We get to </a:t>
            </a:r>
            <a:r>
              <a:rPr lang="en-US" u="sng" dirty="0" smtClean="0">
                <a:solidFill>
                  <a:schemeClr val="accent6">
                    <a:lumMod val="75000"/>
                  </a:schemeClr>
                </a:solidFill>
              </a:rPr>
              <a:t>_(evidence)_</a:t>
            </a:r>
            <a:r>
              <a:rPr lang="en-US" dirty="0" smtClean="0">
                <a:solidFill>
                  <a:schemeClr val="accent6">
                    <a:lumMod val="75000"/>
                  </a:schemeClr>
                </a:solidFill>
              </a:rPr>
              <a:t> </a:t>
            </a:r>
            <a:r>
              <a:rPr lang="en-US" dirty="0" smtClean="0"/>
              <a:t>by doing </a:t>
            </a:r>
            <a:r>
              <a:rPr lang="en-US" u="sng" dirty="0" smtClean="0">
                <a:solidFill>
                  <a:srgbClr val="FF0000"/>
                </a:solidFill>
              </a:rPr>
              <a:t>_(actions/activity)_</a:t>
            </a:r>
            <a:r>
              <a:rPr lang="en-US" dirty="0" smtClean="0"/>
              <a:t>, then </a:t>
            </a:r>
            <a:r>
              <a:rPr lang="en-US" u="sng" dirty="0" smtClean="0">
                <a:solidFill>
                  <a:srgbClr val="FF0000"/>
                </a:solidFill>
              </a:rPr>
              <a:t>_(actions/activity)_</a:t>
            </a:r>
            <a:r>
              <a:rPr lang="en-US" dirty="0" smtClean="0"/>
              <a:t>, followed by </a:t>
            </a:r>
            <a:r>
              <a:rPr lang="en-US" u="sng" dirty="0" smtClean="0">
                <a:solidFill>
                  <a:srgbClr val="FF0000"/>
                </a:solidFill>
              </a:rPr>
              <a:t>_(actions/activity)_</a:t>
            </a:r>
            <a:r>
              <a:rPr lang="en-US" dirty="0" smtClean="0"/>
              <a:t>.</a:t>
            </a:r>
            <a:endParaRPr lang="en-US" u="sng" dirty="0"/>
          </a:p>
        </p:txBody>
      </p:sp>
    </p:spTree>
    <p:extLst>
      <p:ext uri="{BB962C8B-B14F-4D97-AF65-F5344CB8AC3E}">
        <p14:creationId xmlns:p14="http://schemas.microsoft.com/office/powerpoint/2010/main" val="1416960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High Expectation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As a community of learners, </a:t>
            </a:r>
            <a:r>
              <a:rPr lang="en-US" u="sng" dirty="0" smtClean="0">
                <a:solidFill>
                  <a:schemeClr val="accent3">
                    <a:lumMod val="75000"/>
                  </a:schemeClr>
                </a:solidFill>
              </a:rPr>
              <a:t>we expect students to take ownership of their own learning</a:t>
            </a:r>
            <a:r>
              <a:rPr lang="en-US" dirty="0" smtClean="0"/>
              <a:t>, as evidenced by </a:t>
            </a:r>
            <a:r>
              <a:rPr lang="en-US" u="sng" dirty="0" smtClean="0">
                <a:solidFill>
                  <a:schemeClr val="accent6">
                    <a:lumMod val="75000"/>
                  </a:schemeClr>
                </a:solidFill>
              </a:rPr>
              <a:t>the feedback they receive (from both peers and teachers) during the writing process</a:t>
            </a:r>
            <a:r>
              <a:rPr lang="en-US" dirty="0" smtClean="0">
                <a:solidFill>
                  <a:schemeClr val="accent6">
                    <a:lumMod val="75000"/>
                  </a:schemeClr>
                </a:solidFill>
              </a:rPr>
              <a:t>. </a:t>
            </a:r>
            <a:r>
              <a:rPr lang="en-US" dirty="0" smtClean="0"/>
              <a:t>We get to </a:t>
            </a:r>
            <a:r>
              <a:rPr lang="en-US" u="sng" dirty="0" smtClean="0">
                <a:solidFill>
                  <a:schemeClr val="accent6">
                    <a:lumMod val="75000"/>
                  </a:schemeClr>
                </a:solidFill>
              </a:rPr>
              <a:t>this level of feedback</a:t>
            </a:r>
            <a:r>
              <a:rPr lang="en-US" dirty="0" smtClean="0">
                <a:solidFill>
                  <a:schemeClr val="accent6">
                    <a:lumMod val="75000"/>
                  </a:schemeClr>
                </a:solidFill>
              </a:rPr>
              <a:t> </a:t>
            </a:r>
            <a:r>
              <a:rPr lang="en-US" dirty="0" smtClean="0"/>
              <a:t>by doing </a:t>
            </a:r>
            <a:r>
              <a:rPr lang="en-US" u="sng" dirty="0" smtClean="0">
                <a:solidFill>
                  <a:srgbClr val="FF0000"/>
                </a:solidFill>
              </a:rPr>
              <a:t>working in teams to refine the quality of our rubrics</a:t>
            </a:r>
            <a:r>
              <a:rPr lang="en-US" dirty="0" smtClean="0"/>
              <a:t>, then </a:t>
            </a:r>
            <a:r>
              <a:rPr lang="en-US" u="sng" dirty="0" smtClean="0">
                <a:solidFill>
                  <a:srgbClr val="FF0000"/>
                </a:solidFill>
              </a:rPr>
              <a:t>aligning our assessments to rubrics and modifying curriculum documents</a:t>
            </a:r>
            <a:r>
              <a:rPr lang="en-US" dirty="0" smtClean="0"/>
              <a:t>, followed by </a:t>
            </a:r>
            <a:r>
              <a:rPr lang="en-US" u="sng" dirty="0" smtClean="0">
                <a:solidFill>
                  <a:srgbClr val="FF0000"/>
                </a:solidFill>
              </a:rPr>
              <a:t>the delivery of instruction which includes opportunities for students to receive peer feedback</a:t>
            </a:r>
            <a:r>
              <a:rPr lang="en-US" dirty="0" smtClean="0"/>
              <a:t>.</a:t>
            </a:r>
            <a:endParaRPr lang="en-US" u="sng" dirty="0" smtClean="0"/>
          </a:p>
          <a:p>
            <a:pPr marL="0" indent="0">
              <a:buNone/>
            </a:pPr>
            <a:endParaRPr lang="en-US" dirty="0"/>
          </a:p>
        </p:txBody>
      </p:sp>
    </p:spTree>
    <p:extLst>
      <p:ext uri="{BB962C8B-B14F-4D97-AF65-F5344CB8AC3E}">
        <p14:creationId xmlns:p14="http://schemas.microsoft.com/office/powerpoint/2010/main" val="3544201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 Questions</a:t>
            </a:r>
            <a:endParaRPr lang="en-US" dirty="0"/>
          </a:p>
        </p:txBody>
      </p:sp>
      <p:sp>
        <p:nvSpPr>
          <p:cNvPr id="3" name="Content Placeholder 2"/>
          <p:cNvSpPr>
            <a:spLocks noGrp="1"/>
          </p:cNvSpPr>
          <p:nvPr>
            <p:ph idx="1"/>
          </p:nvPr>
        </p:nvSpPr>
        <p:spPr/>
        <p:txBody>
          <a:bodyPr>
            <a:normAutofit fontScale="92500"/>
          </a:bodyPr>
          <a:lstStyle/>
          <a:p>
            <a:r>
              <a:rPr lang="en-US" dirty="0" smtClean="0"/>
              <a:t>There might be multiple streams of evidence in support of an expectation. For each of those evidence streams, there should be clear “paths of action” that trace the development of evidence. (</a:t>
            </a:r>
            <a:r>
              <a:rPr lang="en-US" dirty="0" err="1" smtClean="0"/>
              <a:t>reddit</a:t>
            </a:r>
            <a:r>
              <a:rPr lang="en-US" dirty="0" smtClean="0"/>
              <a:t>)</a:t>
            </a:r>
          </a:p>
          <a:p>
            <a:r>
              <a:rPr lang="en-US" dirty="0" smtClean="0"/>
              <a:t>What do we believe about how students learn best?</a:t>
            </a:r>
          </a:p>
          <a:p>
            <a:r>
              <a:rPr lang="en-US" dirty="0" smtClean="0"/>
              <a:t>What is the link between our school’s expectations and our school’s instructional focus?</a:t>
            </a:r>
          </a:p>
          <a:p>
            <a:endParaRPr lang="en-US" dirty="0"/>
          </a:p>
        </p:txBody>
      </p:sp>
    </p:spTree>
    <p:extLst>
      <p:ext uri="{BB962C8B-B14F-4D97-AF65-F5344CB8AC3E}">
        <p14:creationId xmlns:p14="http://schemas.microsoft.com/office/powerpoint/2010/main" val="36668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normAutofit fontScale="90000"/>
          </a:bodyPr>
          <a:lstStyle/>
          <a:p>
            <a:r>
              <a:rPr lang="en-US" sz="4000" dirty="0" smtClean="0"/>
              <a:t>ELA Instructional Expectations</a:t>
            </a:r>
            <a:r>
              <a:rPr lang="en-US" dirty="0" smtClean="0"/>
              <a:t/>
            </a:r>
            <a:br>
              <a:rPr lang="en-US" dirty="0" smtClean="0"/>
            </a:br>
            <a:endParaRPr lang="en-US" sz="13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4632347"/>
              </p:ext>
            </p:extLst>
          </p:nvPr>
        </p:nvGraphicFramePr>
        <p:xfrm>
          <a:off x="304800" y="1143000"/>
          <a:ext cx="8229600" cy="465328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US" dirty="0" smtClean="0"/>
                        <a:t>Daily</a:t>
                      </a:r>
                      <a:endParaRPr lang="en-US" dirty="0"/>
                    </a:p>
                  </a:txBody>
                  <a:tcPr/>
                </a:tc>
                <a:tc>
                  <a:txBody>
                    <a:bodyPr/>
                    <a:lstStyle/>
                    <a:p>
                      <a:r>
                        <a:rPr lang="en-US" dirty="0" smtClean="0"/>
                        <a:t>Per Unit</a:t>
                      </a:r>
                      <a:endParaRPr lang="en-US" dirty="0"/>
                    </a:p>
                  </a:txBody>
                  <a:tcPr/>
                </a:tc>
                <a:tc>
                  <a:txBody>
                    <a:bodyPr/>
                    <a:lstStyle/>
                    <a:p>
                      <a:r>
                        <a:rPr lang="en-US" dirty="0" smtClean="0"/>
                        <a:t>Per Course</a:t>
                      </a:r>
                      <a:endParaRPr lang="en-US" dirty="0"/>
                    </a:p>
                  </a:txBody>
                  <a:tcPr/>
                </a:tc>
              </a:tr>
              <a:tr h="370840">
                <a:tc>
                  <a:txBody>
                    <a:bodyPr/>
                    <a:lstStyle/>
                    <a:p>
                      <a:pPr marL="285750" indent="-285750">
                        <a:buFont typeface="Arial" panose="020B0604020202020204" pitchFamily="34" charset="0"/>
                        <a:buChar char="•"/>
                      </a:pPr>
                      <a:r>
                        <a:rPr lang="en-US" sz="1100" dirty="0" smtClean="0"/>
                        <a:t>Aims that require students to ponder author’s purpose and craft.</a:t>
                      </a:r>
                      <a:r>
                        <a:rPr lang="en-US" sz="1100" baseline="0" dirty="0" smtClean="0"/>
                        <a:t> </a:t>
                      </a:r>
                      <a:r>
                        <a:rPr lang="en-US" sz="1100" dirty="0" smtClean="0"/>
                        <a:t> </a:t>
                      </a:r>
                    </a:p>
                    <a:p>
                      <a:pPr marL="285750" indent="-285750">
                        <a:buFont typeface="Arial" panose="020B0604020202020204" pitchFamily="34" charset="0"/>
                        <a:buChar char="•"/>
                      </a:pPr>
                      <a:r>
                        <a:rPr lang="en-US" sz="1100" dirty="0" smtClean="0"/>
                        <a:t>Motivation to engage students and open lesson.</a:t>
                      </a:r>
                    </a:p>
                    <a:p>
                      <a:pPr marL="285750" indent="-285750">
                        <a:buFont typeface="Arial" panose="020B0604020202020204" pitchFamily="34" charset="0"/>
                        <a:buChar char="•"/>
                      </a:pPr>
                      <a:r>
                        <a:rPr lang="en-US" sz="1100" dirty="0" smtClean="0"/>
                        <a:t>Essential questions that drive discussion abou</a:t>
                      </a:r>
                      <a:r>
                        <a:rPr lang="en-US" sz="1100" baseline="0" dirty="0" smtClean="0"/>
                        <a:t>t how and why authors use literary devices. </a:t>
                      </a:r>
                    </a:p>
                    <a:p>
                      <a:pPr marL="285750" indent="-285750">
                        <a:buFont typeface="Arial" panose="020B0604020202020204" pitchFamily="34" charset="0"/>
                        <a:buChar char="•"/>
                      </a:pPr>
                      <a:r>
                        <a:rPr lang="en-US" sz="1100" baseline="0" dirty="0" smtClean="0"/>
                        <a:t>Opportunities to write and read short but rigorous products and texts, respectively. </a:t>
                      </a:r>
                    </a:p>
                    <a:p>
                      <a:pPr marL="285750" indent="-285750">
                        <a:buFont typeface="Arial" panose="020B0604020202020204" pitchFamily="34" charset="0"/>
                        <a:buChar char="•"/>
                      </a:pPr>
                      <a:r>
                        <a:rPr lang="en-US" sz="1100" baseline="0" dirty="0" smtClean="0"/>
                        <a:t>Engage with at least one Regents question (CCLS only for grades 9 &amp; 10; both Regents for grade 11 and all repeater Regents-prep courses).</a:t>
                      </a:r>
                    </a:p>
                    <a:p>
                      <a:pPr marL="285750" indent="-285750">
                        <a:buFont typeface="Arial" panose="020B0604020202020204" pitchFamily="34" charset="0"/>
                        <a:buChar char="•"/>
                      </a:pPr>
                      <a:r>
                        <a:rPr lang="en-US" sz="1100" baseline="0" dirty="0" smtClean="0"/>
                        <a:t>Several checks for understanding. </a:t>
                      </a:r>
                    </a:p>
                    <a:p>
                      <a:pPr marL="285750" indent="-285750">
                        <a:buFont typeface="Arial" panose="020B0604020202020204" pitchFamily="34" charset="0"/>
                        <a:buChar char="•"/>
                      </a:pPr>
                      <a:r>
                        <a:rPr lang="en-US" sz="1100" baseline="0" dirty="0" smtClean="0"/>
                        <a:t>Use of visual aids to represent abstract ideas and concepts in literature. </a:t>
                      </a:r>
                    </a:p>
                    <a:p>
                      <a:pPr marL="285750" indent="-285750">
                        <a:buFont typeface="Arial" panose="020B0604020202020204" pitchFamily="34" charset="0"/>
                        <a:buChar char="•"/>
                      </a:pPr>
                      <a:r>
                        <a:rPr lang="en-US" sz="1100" baseline="0" dirty="0" smtClean="0"/>
                        <a:t>Exit slips that assess student understanding at the end of a lesson. </a:t>
                      </a:r>
                    </a:p>
                    <a:p>
                      <a:pPr marL="285750" indent="-285750">
                        <a:buFont typeface="Arial" panose="020B0604020202020204" pitchFamily="34" charset="0"/>
                        <a:buChar char="•"/>
                      </a:pPr>
                      <a:r>
                        <a:rPr lang="en-US" sz="1100" baseline="0" dirty="0" smtClean="0"/>
                        <a:t>Multiple access points for ELLs and SWDs such as </a:t>
                      </a:r>
                      <a:r>
                        <a:rPr lang="en-US" sz="1100" baseline="0" dirty="0" err="1" smtClean="0"/>
                        <a:t>scaffolded</a:t>
                      </a:r>
                      <a:r>
                        <a:rPr lang="en-US" sz="1100" baseline="0" dirty="0" smtClean="0"/>
                        <a:t> tasks, graphic organizers, sentence stems, templates, and visual aids.</a:t>
                      </a:r>
                    </a:p>
                    <a:p>
                      <a:pPr marL="0" indent="0">
                        <a:buFont typeface="Arial" panose="020B0604020202020204" pitchFamily="34" charset="0"/>
                        <a:buNone/>
                      </a:pPr>
                      <a:endParaRPr lang="en-US" sz="1100" baseline="0" dirty="0" smtClean="0"/>
                    </a:p>
                  </a:txBody>
                  <a:tcPr/>
                </a:tc>
                <a:tc>
                  <a:txBody>
                    <a:bodyPr/>
                    <a:lstStyle/>
                    <a:p>
                      <a:pPr marL="171450" indent="-171450">
                        <a:buFont typeface="Arial" panose="020B0604020202020204" pitchFamily="34" charset="0"/>
                        <a:buChar char="•"/>
                      </a:pPr>
                      <a:r>
                        <a:rPr lang="en-US" sz="1100" baseline="0" dirty="0" smtClean="0"/>
                        <a:t>A big idea (theme) with high-level essential questions and enduring understandings. </a:t>
                      </a:r>
                    </a:p>
                    <a:p>
                      <a:pPr marL="171450" indent="-171450">
                        <a:buFont typeface="Arial" panose="020B0604020202020204" pitchFamily="34" charset="0"/>
                        <a:buChar char="•"/>
                      </a:pPr>
                      <a:r>
                        <a:rPr lang="en-US" sz="1100" baseline="0" dirty="0" smtClean="0"/>
                        <a:t>A substantive writing assignment that is aligned to the CCLS. </a:t>
                      </a:r>
                    </a:p>
                    <a:p>
                      <a:pPr marL="171450" indent="-171450">
                        <a:buFont typeface="Arial" panose="020B0604020202020204" pitchFamily="34" charset="0"/>
                        <a:buChar char="•"/>
                      </a:pPr>
                      <a:r>
                        <a:rPr lang="en-US" sz="1100" baseline="0" dirty="0" smtClean="0"/>
                        <a:t>Ongoing Regents-based tasks (CCLS Regents for grades 9 and 10; both Regents for grade 11 and any repeater course). </a:t>
                      </a:r>
                    </a:p>
                    <a:p>
                      <a:pPr marL="171450" indent="-171450">
                        <a:buFont typeface="Arial" panose="020B0604020202020204" pitchFamily="34" charset="0"/>
                        <a:buChar char="•"/>
                      </a:pPr>
                      <a:r>
                        <a:rPr lang="en-US" sz="1100" baseline="0" dirty="0" smtClean="0"/>
                        <a:t>Exposure to multiple genres, including non-fiction articles, short stories, novel excerpts, and reviews. </a:t>
                      </a:r>
                    </a:p>
                    <a:p>
                      <a:pPr marL="171450" indent="-171450">
                        <a:buFont typeface="Arial" panose="020B0604020202020204" pitchFamily="34" charset="0"/>
                        <a:buChar char="•"/>
                      </a:pPr>
                      <a:r>
                        <a:rPr lang="en-US" sz="1100" baseline="0" dirty="0" smtClean="0"/>
                        <a:t>Multiple opportunities to reflect upon the ways in which authors use literary devices to convey messages about myriad topics. </a:t>
                      </a:r>
                    </a:p>
                    <a:p>
                      <a:pPr marL="171450" indent="-171450">
                        <a:buFont typeface="Arial" panose="020B0604020202020204" pitchFamily="34" charset="0"/>
                        <a:buChar char="•"/>
                      </a:pPr>
                      <a:r>
                        <a:rPr lang="en-US" sz="1100" baseline="0" dirty="0" smtClean="0"/>
                        <a:t>Opportunities to use the writing process to produce original works. </a:t>
                      </a:r>
                    </a:p>
                    <a:p>
                      <a:pPr marL="171450" indent="-171450">
                        <a:buFont typeface="Arial" panose="020B0604020202020204" pitchFamily="34" charset="0"/>
                        <a:buChar char="•"/>
                      </a:pPr>
                      <a:r>
                        <a:rPr lang="en-US" sz="1100" baseline="0" dirty="0" smtClean="0"/>
                        <a:t>Evaluate and understand grammar usage in a text. </a:t>
                      </a:r>
                    </a:p>
                    <a:p>
                      <a:pPr marL="171450" indent="-171450">
                        <a:buFont typeface="Arial" panose="020B0604020202020204" pitchFamily="34" charset="0"/>
                        <a:buChar char="•"/>
                      </a:pPr>
                      <a:r>
                        <a:rPr lang="en-US" sz="1100" baseline="0" dirty="0" smtClean="0"/>
                        <a:t>Learn and authentically use tier 2/academic vocabulary. </a:t>
                      </a:r>
                    </a:p>
                    <a:p>
                      <a:pPr marL="171450" indent="-171450">
                        <a:buFont typeface="Arial" panose="020B0604020202020204" pitchFamily="34" charset="0"/>
                        <a:buChar char="•"/>
                      </a:pPr>
                      <a:r>
                        <a:rPr lang="en-US" sz="1100" baseline="0" dirty="0" smtClean="0"/>
                        <a:t>Performance Task</a:t>
                      </a:r>
                    </a:p>
                    <a:p>
                      <a:pPr marL="171450" indent="-171450">
                        <a:buFont typeface="Arial" panose="020B0604020202020204" pitchFamily="34" charset="0"/>
                        <a:buChar char="•"/>
                      </a:pPr>
                      <a:r>
                        <a:rPr lang="en-US" sz="1100" baseline="0" dirty="0" smtClean="0"/>
                        <a:t>Integration of the arts, specifically art that reflects themes and ideas found in the literature of said unit. </a:t>
                      </a:r>
                      <a:endParaRPr lang="en-US" sz="1100" dirty="0"/>
                    </a:p>
                  </a:txBody>
                  <a:tcPr/>
                </a:tc>
                <a:tc>
                  <a:txBody>
                    <a:bodyPr/>
                    <a:lstStyle/>
                    <a:p>
                      <a:pPr marL="285750" indent="-285750">
                        <a:buFont typeface="Arial" panose="020B0604020202020204" pitchFamily="34" charset="0"/>
                        <a:buChar char="•"/>
                      </a:pPr>
                      <a:r>
                        <a:rPr lang="en-US" sz="1100" baseline="0" dirty="0" smtClean="0"/>
                        <a:t>Extended research project that requires a written report and an oral presentation. </a:t>
                      </a:r>
                      <a:endParaRPr lang="en-US" sz="1100" dirty="0" smtClean="0"/>
                    </a:p>
                    <a:p>
                      <a:pPr marL="285750" indent="-285750">
                        <a:buFont typeface="Arial" panose="020B0604020202020204" pitchFamily="34" charset="0"/>
                        <a:buChar char="•"/>
                      </a:pPr>
                      <a:r>
                        <a:rPr lang="en-US" sz="1100" baseline="0" dirty="0" smtClean="0"/>
                        <a:t>Guidelines for class discussion. </a:t>
                      </a:r>
                    </a:p>
                    <a:p>
                      <a:pPr marL="285750" indent="-285750">
                        <a:buFont typeface="Arial" panose="020B0604020202020204" pitchFamily="34" charset="0"/>
                        <a:buChar char="•"/>
                      </a:pPr>
                      <a:r>
                        <a:rPr lang="en-US" sz="1100" baseline="0" dirty="0" smtClean="0"/>
                        <a:t>Opportunity to discuss how the different units within the course connect and build upon each other. </a:t>
                      </a:r>
                    </a:p>
                  </a:txBody>
                  <a:tcPr/>
                </a:tc>
              </a:tr>
            </a:tbl>
          </a:graphicData>
        </a:graphic>
      </p:graphicFrame>
    </p:spTree>
    <p:extLst>
      <p:ext uri="{BB962C8B-B14F-4D97-AF65-F5344CB8AC3E}">
        <p14:creationId xmlns:p14="http://schemas.microsoft.com/office/powerpoint/2010/main" val="18598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sz="3600" dirty="0" smtClean="0"/>
              <a:t>Math Instructional Expectations</a:t>
            </a:r>
            <a:endParaRPr lang="en-US" sz="3600" dirty="0"/>
          </a:p>
        </p:txBody>
      </p:sp>
      <p:sp>
        <p:nvSpPr>
          <p:cNvPr id="15" name="Content Placeholder 14"/>
          <p:cNvSpPr>
            <a:spLocks noGrp="1"/>
          </p:cNvSpPr>
          <p:nvPr>
            <p:ph sz="quarter" idx="4"/>
          </p:nvPr>
        </p:nvSpPr>
        <p:spPr>
          <a:xfrm>
            <a:off x="457200" y="1752600"/>
            <a:ext cx="2667000" cy="4648200"/>
          </a:xfrm>
        </p:spPr>
        <p:txBody>
          <a:bodyPr>
            <a:normAutofit lnSpcReduction="10000"/>
          </a:bodyPr>
          <a:lstStyle/>
          <a:p>
            <a:r>
              <a:rPr lang="en-US" sz="1800" dirty="0" smtClean="0"/>
              <a:t>Content-specific academic vocabulary</a:t>
            </a:r>
          </a:p>
          <a:p>
            <a:r>
              <a:rPr lang="en-US" sz="1800" dirty="0" smtClean="0"/>
              <a:t>Spiraled content</a:t>
            </a:r>
          </a:p>
          <a:p>
            <a:r>
              <a:rPr lang="en-US" sz="1800" dirty="0" smtClean="0"/>
              <a:t>Clear and specific AIM</a:t>
            </a:r>
            <a:endParaRPr lang="en-US" sz="1800" dirty="0"/>
          </a:p>
          <a:p>
            <a:r>
              <a:rPr lang="en-US" sz="1800" dirty="0" smtClean="0"/>
              <a:t>At least one “what if…” or other </a:t>
            </a:r>
            <a:r>
              <a:rPr lang="en-US" sz="1800" dirty="0" err="1" smtClean="0"/>
              <a:t>HoT</a:t>
            </a:r>
            <a:r>
              <a:rPr lang="en-US" sz="1800" dirty="0" smtClean="0"/>
              <a:t> question</a:t>
            </a:r>
          </a:p>
          <a:p>
            <a:r>
              <a:rPr lang="en-US" sz="1800" dirty="0" smtClean="0"/>
              <a:t>Time to think/work independently</a:t>
            </a:r>
          </a:p>
          <a:p>
            <a:r>
              <a:rPr lang="en-US" sz="1800" dirty="0" smtClean="0"/>
              <a:t>Peer-to-peer or group discussion</a:t>
            </a:r>
          </a:p>
          <a:p>
            <a:r>
              <a:rPr lang="en-US" sz="1800" dirty="0" smtClean="0"/>
              <a:t>Frequent checks for understanding</a:t>
            </a:r>
          </a:p>
          <a:p>
            <a:r>
              <a:rPr lang="en-US" sz="1800" dirty="0" smtClean="0"/>
              <a:t>Language that communicates belief in students</a:t>
            </a:r>
            <a:endParaRPr lang="en-US" sz="1800" dirty="0"/>
          </a:p>
        </p:txBody>
      </p:sp>
      <p:sp>
        <p:nvSpPr>
          <p:cNvPr id="20" name="Text Placeholder 13"/>
          <p:cNvSpPr>
            <a:spLocks noGrp="1"/>
          </p:cNvSpPr>
          <p:nvPr>
            <p:ph type="body" sz="quarter" idx="3"/>
          </p:nvPr>
        </p:nvSpPr>
        <p:spPr>
          <a:xfrm>
            <a:off x="457200" y="1143000"/>
            <a:ext cx="2667000" cy="639763"/>
          </a:xfrm>
        </p:spPr>
        <p:txBody>
          <a:bodyPr/>
          <a:lstStyle/>
          <a:p>
            <a:r>
              <a:rPr lang="en-US" dirty="0" smtClean="0"/>
              <a:t>Daily</a:t>
            </a:r>
            <a:endParaRPr lang="en-US" dirty="0"/>
          </a:p>
        </p:txBody>
      </p:sp>
      <p:sp>
        <p:nvSpPr>
          <p:cNvPr id="21" name="Text Placeholder 13"/>
          <p:cNvSpPr>
            <a:spLocks noGrp="1"/>
          </p:cNvSpPr>
          <p:nvPr>
            <p:ph type="body" sz="quarter" idx="3"/>
          </p:nvPr>
        </p:nvSpPr>
        <p:spPr>
          <a:xfrm>
            <a:off x="3200400" y="1143000"/>
            <a:ext cx="2743200" cy="639763"/>
          </a:xfrm>
        </p:spPr>
        <p:txBody>
          <a:bodyPr/>
          <a:lstStyle/>
          <a:p>
            <a:r>
              <a:rPr lang="en-US" dirty="0" smtClean="0"/>
              <a:t>Per Unit</a:t>
            </a:r>
            <a:endParaRPr lang="en-US" dirty="0"/>
          </a:p>
        </p:txBody>
      </p:sp>
      <p:sp>
        <p:nvSpPr>
          <p:cNvPr id="22" name="Text Placeholder 13"/>
          <p:cNvSpPr>
            <a:spLocks noGrp="1"/>
          </p:cNvSpPr>
          <p:nvPr>
            <p:ph type="body" sz="quarter" idx="3"/>
          </p:nvPr>
        </p:nvSpPr>
        <p:spPr>
          <a:xfrm>
            <a:off x="6019800" y="1143000"/>
            <a:ext cx="2667000" cy="639763"/>
          </a:xfrm>
        </p:spPr>
        <p:txBody>
          <a:bodyPr/>
          <a:lstStyle/>
          <a:p>
            <a:r>
              <a:rPr lang="en-US" dirty="0" smtClean="0"/>
              <a:t>Per Course</a:t>
            </a:r>
            <a:endParaRPr lang="en-US" dirty="0"/>
          </a:p>
        </p:txBody>
      </p:sp>
      <p:sp>
        <p:nvSpPr>
          <p:cNvPr id="23" name="Content Placeholder 14"/>
          <p:cNvSpPr>
            <a:spLocks noGrp="1"/>
          </p:cNvSpPr>
          <p:nvPr>
            <p:ph sz="quarter" idx="4"/>
          </p:nvPr>
        </p:nvSpPr>
        <p:spPr>
          <a:xfrm>
            <a:off x="6019800" y="1752600"/>
            <a:ext cx="2667000" cy="4876800"/>
          </a:xfrm>
        </p:spPr>
        <p:txBody>
          <a:bodyPr>
            <a:normAutofit/>
          </a:bodyPr>
          <a:lstStyle/>
          <a:p>
            <a:r>
              <a:rPr lang="en-US" sz="1800" dirty="0" smtClean="0"/>
              <a:t>Student or group presentations of work</a:t>
            </a:r>
          </a:p>
          <a:p>
            <a:r>
              <a:rPr lang="en-US" sz="1800" dirty="0"/>
              <a:t>Opportunity to refine and revise work products</a:t>
            </a:r>
          </a:p>
          <a:p>
            <a:r>
              <a:rPr lang="en-US" sz="1800" dirty="0" smtClean="0"/>
              <a:t>Use of various mathematical tools</a:t>
            </a:r>
          </a:p>
          <a:p>
            <a:r>
              <a:rPr lang="en-US" sz="1800" dirty="0"/>
              <a:t>Use of </a:t>
            </a:r>
            <a:r>
              <a:rPr lang="en-US" sz="1800" dirty="0" smtClean="0"/>
              <a:t>rubrics, templates, and graphic organizers</a:t>
            </a:r>
          </a:p>
          <a:p>
            <a:r>
              <a:rPr lang="en-US" sz="1800" dirty="0" smtClean="0"/>
              <a:t>Peer assessment and peer tutoring opportunities</a:t>
            </a:r>
          </a:p>
          <a:p>
            <a:r>
              <a:rPr lang="en-US" sz="1800" dirty="0" smtClean="0"/>
              <a:t>8 Standards for Mathematical Practice &amp; Instructional Shifts</a:t>
            </a:r>
          </a:p>
          <a:p>
            <a:endParaRPr lang="en-US" sz="1800" dirty="0"/>
          </a:p>
        </p:txBody>
      </p:sp>
      <p:sp>
        <p:nvSpPr>
          <p:cNvPr id="24" name="Content Placeholder 14"/>
          <p:cNvSpPr>
            <a:spLocks noGrp="1"/>
          </p:cNvSpPr>
          <p:nvPr>
            <p:ph sz="quarter" idx="4"/>
          </p:nvPr>
        </p:nvSpPr>
        <p:spPr>
          <a:xfrm>
            <a:off x="3200400" y="1752600"/>
            <a:ext cx="2743200" cy="4953000"/>
          </a:xfrm>
        </p:spPr>
        <p:txBody>
          <a:bodyPr>
            <a:normAutofit/>
          </a:bodyPr>
          <a:lstStyle/>
          <a:p>
            <a:r>
              <a:rPr lang="en-US" sz="1800" dirty="0" smtClean="0"/>
              <a:t>Exposure to various types of questions (multiple choice, short answer, open ended, error analysis, etc.)</a:t>
            </a:r>
          </a:p>
          <a:p>
            <a:r>
              <a:rPr lang="en-US" sz="1800" dirty="0" smtClean="0"/>
              <a:t>Rich essential questions</a:t>
            </a:r>
          </a:p>
          <a:p>
            <a:r>
              <a:rPr lang="en-US" sz="1800" dirty="0" smtClean="0"/>
              <a:t>Opportunities to write</a:t>
            </a:r>
          </a:p>
          <a:p>
            <a:r>
              <a:rPr lang="en-US" sz="1800" dirty="0" smtClean="0"/>
              <a:t>Rigorous classroom activities and performance tasks</a:t>
            </a:r>
          </a:p>
          <a:p>
            <a:r>
              <a:rPr lang="en-US" sz="1800" dirty="0" smtClean="0"/>
              <a:t>Real world connections</a:t>
            </a:r>
          </a:p>
          <a:p>
            <a:r>
              <a:rPr lang="en-US" sz="1800" dirty="0" smtClean="0"/>
              <a:t>Justifications </a:t>
            </a:r>
            <a:r>
              <a:rPr lang="en-US" sz="1800" dirty="0"/>
              <a:t>and explanations</a:t>
            </a:r>
          </a:p>
          <a:p>
            <a:r>
              <a:rPr lang="en-US" sz="1800" dirty="0" smtClean="0"/>
              <a:t>Use of technology</a:t>
            </a:r>
          </a:p>
          <a:p>
            <a:r>
              <a:rPr lang="en-US" sz="1800" dirty="0" smtClean="0"/>
              <a:t>Opportunities for access for all learners</a:t>
            </a:r>
          </a:p>
        </p:txBody>
      </p:sp>
    </p:spTree>
    <p:extLst>
      <p:ext uri="{BB962C8B-B14F-4D97-AF65-F5344CB8AC3E}">
        <p14:creationId xmlns:p14="http://schemas.microsoft.com/office/powerpoint/2010/main" val="3829263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33400"/>
          </a:xfrm>
        </p:spPr>
        <p:txBody>
          <a:bodyPr>
            <a:normAutofit fontScale="90000"/>
          </a:bodyPr>
          <a:lstStyle/>
          <a:p>
            <a:r>
              <a:rPr lang="en-US" sz="4000" dirty="0" smtClean="0"/>
              <a:t>Science Instructional Expectations</a:t>
            </a:r>
            <a:r>
              <a:rPr lang="en-US" dirty="0" smtClean="0"/>
              <a:t/>
            </a:r>
            <a:br>
              <a:rPr lang="en-US" dirty="0" smtClean="0"/>
            </a:br>
            <a:r>
              <a:rPr lang="en-US" sz="1300" dirty="0" smtClean="0"/>
              <a:t>(for Regents-Year courses, treated as year-long experiences)</a:t>
            </a:r>
            <a:endParaRPr lang="en-US" sz="13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6934226"/>
              </p:ext>
            </p:extLst>
          </p:nvPr>
        </p:nvGraphicFramePr>
        <p:xfrm>
          <a:off x="304800" y="914400"/>
          <a:ext cx="8229600" cy="570484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US" dirty="0" smtClean="0"/>
                        <a:t>Daily</a:t>
                      </a:r>
                      <a:endParaRPr lang="en-US" dirty="0"/>
                    </a:p>
                  </a:txBody>
                  <a:tcPr/>
                </a:tc>
                <a:tc>
                  <a:txBody>
                    <a:bodyPr/>
                    <a:lstStyle/>
                    <a:p>
                      <a:r>
                        <a:rPr lang="en-US" dirty="0" smtClean="0"/>
                        <a:t>Per Unit</a:t>
                      </a:r>
                      <a:endParaRPr lang="en-US" dirty="0"/>
                    </a:p>
                  </a:txBody>
                  <a:tcPr/>
                </a:tc>
                <a:tc>
                  <a:txBody>
                    <a:bodyPr/>
                    <a:lstStyle/>
                    <a:p>
                      <a:r>
                        <a:rPr lang="en-US" dirty="0" smtClean="0"/>
                        <a:t>Per Course</a:t>
                      </a:r>
                      <a:endParaRPr lang="en-US" dirty="0"/>
                    </a:p>
                  </a:txBody>
                  <a:tcPr/>
                </a:tc>
              </a:tr>
              <a:tr h="370840">
                <a:tc>
                  <a:txBody>
                    <a:bodyPr/>
                    <a:lstStyle/>
                    <a:p>
                      <a:pPr marL="285750" indent="-285750">
                        <a:buFont typeface="Arial" panose="020B0604020202020204" pitchFamily="34" charset="0"/>
                        <a:buChar char="•"/>
                      </a:pPr>
                      <a:r>
                        <a:rPr lang="en-US" sz="1100" dirty="0" smtClean="0"/>
                        <a:t>Aim that addresses an appropriate measure of content</a:t>
                      </a:r>
                    </a:p>
                    <a:p>
                      <a:pPr marL="285750" indent="-285750">
                        <a:buFont typeface="Arial" panose="020B0604020202020204" pitchFamily="34" charset="0"/>
                        <a:buChar char="•"/>
                      </a:pPr>
                      <a:r>
                        <a:rPr lang="en-US" sz="1100" dirty="0" smtClean="0"/>
                        <a:t>Motivation to engage students and open lesson</a:t>
                      </a:r>
                    </a:p>
                    <a:p>
                      <a:pPr marL="285750" indent="-285750">
                        <a:buFont typeface="Arial" panose="020B0604020202020204" pitchFamily="34" charset="0"/>
                        <a:buChar char="•"/>
                      </a:pPr>
                      <a:r>
                        <a:rPr lang="en-US" sz="1100" dirty="0" smtClean="0"/>
                        <a:t>3-5 diagrams taken directly from</a:t>
                      </a:r>
                      <a:r>
                        <a:rPr lang="en-US" sz="1100" baseline="0" dirty="0" smtClean="0"/>
                        <a:t> previous Regents that are used in developing and processing new information</a:t>
                      </a:r>
                    </a:p>
                    <a:p>
                      <a:pPr marL="285750" indent="-285750">
                        <a:buFont typeface="Arial" panose="020B0604020202020204" pitchFamily="34" charset="0"/>
                        <a:buChar char="•"/>
                      </a:pPr>
                      <a:r>
                        <a:rPr lang="en-US" sz="1100" baseline="0" dirty="0" smtClean="0"/>
                        <a:t>Cooperative learning activity (form a quick turn and talk to an extended inquiry activity that produces a solution to a specific question/problem)</a:t>
                      </a:r>
                    </a:p>
                    <a:p>
                      <a:pPr marL="285750" indent="-285750">
                        <a:buFont typeface="Arial" panose="020B0604020202020204" pitchFamily="34" charset="0"/>
                        <a:buChar char="•"/>
                      </a:pPr>
                      <a:r>
                        <a:rPr lang="en-US" sz="1100" baseline="0" dirty="0" smtClean="0"/>
                        <a:t>At least one previous Regents question that is fully processed/annotated.</a:t>
                      </a:r>
                    </a:p>
                    <a:p>
                      <a:pPr marL="285750" indent="-285750">
                        <a:buFont typeface="Arial" panose="020B0604020202020204" pitchFamily="34" charset="0"/>
                        <a:buChar char="•"/>
                      </a:pPr>
                      <a:r>
                        <a:rPr lang="en-US" sz="1100" baseline="0" dirty="0" smtClean="0"/>
                        <a:t>Questions sets that scaffold from Identify and State to Describe, Explain, and Predict.</a:t>
                      </a:r>
                    </a:p>
                    <a:p>
                      <a:pPr marL="285750" indent="-285750">
                        <a:buFont typeface="Arial" panose="020B0604020202020204" pitchFamily="34" charset="0"/>
                        <a:buChar char="•"/>
                      </a:pPr>
                      <a:r>
                        <a:rPr lang="en-US" sz="1100" baseline="0" dirty="0" smtClean="0"/>
                        <a:t>Student </a:t>
                      </a:r>
                      <a:r>
                        <a:rPr lang="en-US" sz="1100" baseline="0" dirty="0" smtClean="0"/>
                        <a:t>discussion (HOQ) </a:t>
                      </a:r>
                      <a:r>
                        <a:rPr lang="en-US" sz="1100" baseline="0" dirty="0" smtClean="0"/>
                        <a:t>that utilizes the discussion prompts: add, challenge, connect, and summarize.</a:t>
                      </a:r>
                    </a:p>
                    <a:p>
                      <a:pPr marL="285750" indent="-285750">
                        <a:buFont typeface="Arial" panose="020B0604020202020204" pitchFamily="34" charset="0"/>
                        <a:buChar char="•"/>
                      </a:pPr>
                      <a:r>
                        <a:rPr lang="en-US" sz="1100" baseline="0" dirty="0" smtClean="0"/>
                        <a:t>Several checks for understanding that require students to “reprocess information” and create their own questions.</a:t>
                      </a:r>
                    </a:p>
                    <a:p>
                      <a:pPr marL="285750" indent="-285750">
                        <a:buFont typeface="Arial" panose="020B0604020202020204" pitchFamily="34" charset="0"/>
                        <a:buChar char="•"/>
                      </a:pPr>
                      <a:r>
                        <a:rPr lang="en-US" sz="1100" baseline="0" dirty="0" smtClean="0"/>
                        <a:t>Opportunities to read and write with Pre-writing </a:t>
                      </a:r>
                      <a:r>
                        <a:rPr lang="en-US" sz="1100" baseline="0" dirty="0" smtClean="0"/>
                        <a:t>(template) or writing </a:t>
                      </a:r>
                      <a:r>
                        <a:rPr lang="en-US" sz="1100" baseline="0" dirty="0" smtClean="0"/>
                        <a:t>component and/or writing frames</a:t>
                      </a:r>
                    </a:p>
                    <a:p>
                      <a:pPr marL="285750" indent="-285750">
                        <a:buFont typeface="Arial" panose="020B0604020202020204" pitchFamily="34" charset="0"/>
                        <a:buChar char="•"/>
                      </a:pPr>
                      <a:r>
                        <a:rPr lang="en-US" sz="1100" baseline="0" dirty="0" smtClean="0"/>
                        <a:t>Supports for academic vocabulary</a:t>
                      </a:r>
                    </a:p>
                    <a:p>
                      <a:pPr marL="285750" indent="-285750">
                        <a:buFont typeface="Arial" panose="020B0604020202020204" pitchFamily="34" charset="0"/>
                        <a:buChar char="•"/>
                      </a:pPr>
                      <a:r>
                        <a:rPr lang="en-US" sz="1100" baseline="0" dirty="0" smtClean="0"/>
                        <a:t>Spiraled content</a:t>
                      </a:r>
                      <a:r>
                        <a:rPr lang="en-US" sz="1200" baseline="0" dirty="0" smtClean="0"/>
                        <a:t> from previous lessons and/or units with multiple entry points</a:t>
                      </a:r>
                      <a:endParaRPr lang="en-US" sz="1100" baseline="0" dirty="0" smtClean="0"/>
                    </a:p>
                  </a:txBody>
                  <a:tcPr/>
                </a:tc>
                <a:tc>
                  <a:txBody>
                    <a:bodyPr/>
                    <a:lstStyle/>
                    <a:p>
                      <a:pPr marL="171450" indent="-171450">
                        <a:buFont typeface="Arial" panose="020B0604020202020204" pitchFamily="34" charset="0"/>
                        <a:buChar char="•"/>
                      </a:pPr>
                      <a:r>
                        <a:rPr lang="en-US" sz="1100" dirty="0" smtClean="0"/>
                        <a:t>Several writing</a:t>
                      </a:r>
                      <a:r>
                        <a:rPr lang="en-US" sz="1100" baseline="0" dirty="0" smtClean="0"/>
                        <a:t> samples that require students to describe and explain in detail in which they cite specific content and/or evidence.</a:t>
                      </a:r>
                    </a:p>
                    <a:p>
                      <a:pPr marL="171450" indent="-171450">
                        <a:buFont typeface="Arial" panose="020B0604020202020204" pitchFamily="34" charset="0"/>
                        <a:buChar char="•"/>
                      </a:pPr>
                      <a:r>
                        <a:rPr lang="en-US" sz="1100" baseline="0" dirty="0" smtClean="0"/>
                        <a:t>Process as much information as possible through the reading and creation of graphs, tables, and diagrams.</a:t>
                      </a:r>
                    </a:p>
                    <a:p>
                      <a:pPr marL="171450" indent="-171450">
                        <a:buFont typeface="Arial" panose="020B0604020202020204" pitchFamily="34" charset="0"/>
                        <a:buChar char="•"/>
                      </a:pPr>
                      <a:r>
                        <a:rPr lang="en-US" sz="1100" baseline="0" dirty="0" smtClean="0"/>
                        <a:t>Developing specific science process skills such as measuring, communicating, predicting, interpreting data, and formulating models.</a:t>
                      </a:r>
                    </a:p>
                    <a:p>
                      <a:pPr marL="171450" indent="-171450">
                        <a:buFont typeface="Arial" panose="020B0604020202020204" pitchFamily="34" charset="0"/>
                        <a:buChar char="•"/>
                      </a:pPr>
                      <a:r>
                        <a:rPr lang="en-US" sz="1100" baseline="0" dirty="0" smtClean="0"/>
                        <a:t>Conduct laboratory experiences and write up appropriate laboratory reports that demonstrate the understanding and abilities of a specific skill or express the relationship between two variables</a:t>
                      </a:r>
                    </a:p>
                    <a:p>
                      <a:pPr marL="171450" indent="-171450">
                        <a:buFont typeface="Arial" panose="020B0604020202020204" pitchFamily="34" charset="0"/>
                        <a:buChar char="•"/>
                      </a:pPr>
                      <a:r>
                        <a:rPr lang="en-US" sz="1100" baseline="0" dirty="0" smtClean="0"/>
                        <a:t>Express the content of the unit in terms of the theme,  relationships, a visual, connection to prior content, and potential assessment questions.</a:t>
                      </a:r>
                    </a:p>
                    <a:p>
                      <a:pPr marL="171450" indent="-171450">
                        <a:buFont typeface="Arial" panose="020B0604020202020204" pitchFamily="34" charset="0"/>
                        <a:buChar char="•"/>
                      </a:pPr>
                      <a:r>
                        <a:rPr lang="en-US" sz="1100" dirty="0" smtClean="0"/>
                        <a:t>Categorize</a:t>
                      </a:r>
                      <a:r>
                        <a:rPr lang="en-US" sz="1100" baseline="0" dirty="0" smtClean="0"/>
                        <a:t> the content of the unit from the big ideas to the specific content with specific representational examples.</a:t>
                      </a:r>
                    </a:p>
                    <a:p>
                      <a:pPr marL="171450" indent="-171450">
                        <a:buFont typeface="Arial" panose="020B0604020202020204" pitchFamily="34" charset="0"/>
                        <a:buChar char="•"/>
                      </a:pPr>
                      <a:r>
                        <a:rPr lang="en-US" sz="1100" baseline="0" dirty="0" smtClean="0"/>
                        <a:t>Design an experiment and/or research that explores a variable(s) related to the unit.</a:t>
                      </a:r>
                    </a:p>
                    <a:p>
                      <a:pPr marL="171450" indent="-171450">
                        <a:buFont typeface="Arial" panose="020B0604020202020204" pitchFamily="34" charset="0"/>
                        <a:buChar char="•"/>
                      </a:pPr>
                      <a:r>
                        <a:rPr lang="en-US" sz="1100" baseline="0" dirty="0" smtClean="0"/>
                        <a:t>Performance </a:t>
                      </a:r>
                      <a:r>
                        <a:rPr lang="en-US" sz="1100" baseline="0" dirty="0" smtClean="0"/>
                        <a:t>Task</a:t>
                      </a:r>
                    </a:p>
                    <a:p>
                      <a:pPr marL="171450" indent="-171450">
                        <a:buFont typeface="Arial" panose="020B0604020202020204" pitchFamily="34" charset="0"/>
                        <a:buChar char="•"/>
                      </a:pPr>
                      <a:r>
                        <a:rPr lang="en-US" sz="1100" baseline="0" dirty="0" smtClean="0"/>
                        <a:t>Real-world connections and applications of content</a:t>
                      </a:r>
                      <a:endParaRPr lang="en-US" sz="1100" dirty="0"/>
                    </a:p>
                  </a:txBody>
                  <a:tcPr/>
                </a:tc>
                <a:tc>
                  <a:txBody>
                    <a:bodyPr/>
                    <a:lstStyle/>
                    <a:p>
                      <a:pPr marL="285750" indent="-285750">
                        <a:buFont typeface="Arial" panose="020B0604020202020204" pitchFamily="34" charset="0"/>
                        <a:buChar char="•"/>
                      </a:pPr>
                      <a:r>
                        <a:rPr lang="en-US" sz="1100" dirty="0" smtClean="0"/>
                        <a:t>Understanding application of the Scientific</a:t>
                      </a:r>
                      <a:r>
                        <a:rPr lang="en-US" sz="1100" baseline="0" dirty="0" smtClean="0"/>
                        <a:t> method, inquiry, and application of content to real-world problems and issues.</a:t>
                      </a:r>
                    </a:p>
                    <a:p>
                      <a:pPr marL="285750" indent="-285750">
                        <a:buFont typeface="Arial" panose="020B0604020202020204" pitchFamily="34" charset="0"/>
                        <a:buChar char="•"/>
                      </a:pPr>
                      <a:r>
                        <a:rPr lang="en-US" sz="1100" baseline="0" dirty="0" smtClean="0"/>
                        <a:t>Communicate their ideas in a written format that argues a position by presenting research and data to support their position.</a:t>
                      </a:r>
                    </a:p>
                    <a:p>
                      <a:pPr marL="285750" indent="-285750">
                        <a:buFont typeface="Arial" panose="020B0604020202020204" pitchFamily="34" charset="0"/>
                        <a:buChar char="•"/>
                      </a:pPr>
                      <a:r>
                        <a:rPr lang="en-US" sz="1100" baseline="0" dirty="0" smtClean="0"/>
                        <a:t>Utilize the skills and protocols of research to share ideas and critique the ideas of others through various media formats.</a:t>
                      </a:r>
                    </a:p>
                    <a:p>
                      <a:pPr marL="285750" indent="-285750">
                        <a:buFont typeface="Arial" panose="020B0604020202020204" pitchFamily="34" charset="0"/>
                        <a:buChar char="•"/>
                      </a:pPr>
                      <a:r>
                        <a:rPr lang="en-US" sz="1100" baseline="0" dirty="0" smtClean="0"/>
                        <a:t>Developed skill set that reflects Basic and Integrated Science Process Skills that allows them to effectively ask and answer their own questions.</a:t>
                      </a:r>
                    </a:p>
                    <a:p>
                      <a:pPr marL="285750" indent="-285750">
                        <a:buFont typeface="Arial" panose="020B0604020202020204" pitchFamily="34" charset="0"/>
                        <a:buChar char="•"/>
                      </a:pPr>
                      <a:r>
                        <a:rPr lang="en-US" sz="1100" baseline="0" dirty="0" smtClean="0"/>
                        <a:t>A success model that includes specific structures for activities such as taking notes, collecting and organizing information, reasoning, and analyzing a situation and/or data.</a:t>
                      </a:r>
                    </a:p>
                    <a:p>
                      <a:pPr marL="285750" indent="-285750">
                        <a:buFont typeface="Arial" panose="020B0604020202020204" pitchFamily="34" charset="0"/>
                        <a:buChar char="•"/>
                      </a:pPr>
                      <a:r>
                        <a:rPr lang="en-US" sz="1100" baseline="0" dirty="0" smtClean="0"/>
                        <a:t>Extended research project that requires a written report, an oral presentation, and a project display </a:t>
                      </a:r>
                      <a:r>
                        <a:rPr lang="en-US" sz="1100" baseline="0" dirty="0" smtClean="0"/>
                        <a:t>board – self- and peer-evaluated with a Rubric</a:t>
                      </a:r>
                      <a:endParaRPr lang="en-US" sz="1100" dirty="0"/>
                    </a:p>
                  </a:txBody>
                  <a:tcPr/>
                </a:tc>
              </a:tr>
            </a:tbl>
          </a:graphicData>
        </a:graphic>
      </p:graphicFrame>
    </p:spTree>
    <p:extLst>
      <p:ext uri="{BB962C8B-B14F-4D97-AF65-F5344CB8AC3E}">
        <p14:creationId xmlns:p14="http://schemas.microsoft.com/office/powerpoint/2010/main" val="2721059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sz="3600" dirty="0" smtClean="0"/>
              <a:t>Social Studies Instructional Expectations</a:t>
            </a:r>
            <a:br>
              <a:rPr lang="en-US" sz="3600" dirty="0" smtClean="0"/>
            </a:br>
            <a:r>
              <a:rPr lang="en-US" sz="1800" dirty="0" smtClean="0"/>
              <a:t>(for Regents-Year courses, treated as year-long experiences)</a:t>
            </a:r>
            <a:endParaRPr lang="en-US" sz="3600" dirty="0"/>
          </a:p>
        </p:txBody>
      </p:sp>
      <p:sp>
        <p:nvSpPr>
          <p:cNvPr id="15" name="Content Placeholder 14"/>
          <p:cNvSpPr>
            <a:spLocks noGrp="1"/>
          </p:cNvSpPr>
          <p:nvPr>
            <p:ph sz="quarter" idx="4"/>
          </p:nvPr>
        </p:nvSpPr>
        <p:spPr>
          <a:xfrm>
            <a:off x="457200" y="2209800"/>
            <a:ext cx="2667000" cy="3951288"/>
          </a:xfrm>
        </p:spPr>
        <p:txBody>
          <a:bodyPr>
            <a:normAutofit fontScale="92500" lnSpcReduction="20000"/>
          </a:bodyPr>
          <a:lstStyle/>
          <a:p>
            <a:r>
              <a:rPr lang="en-US" dirty="0" smtClean="0"/>
              <a:t>Appropriate pacing</a:t>
            </a:r>
          </a:p>
          <a:p>
            <a:r>
              <a:rPr lang="en-US" dirty="0" smtClean="0"/>
              <a:t>At least one rigorous (</a:t>
            </a:r>
            <a:r>
              <a:rPr lang="en-US" dirty="0" err="1" smtClean="0"/>
              <a:t>DoK</a:t>
            </a:r>
            <a:r>
              <a:rPr lang="en-US" dirty="0" smtClean="0"/>
              <a:t> 3+) question</a:t>
            </a:r>
          </a:p>
          <a:p>
            <a:r>
              <a:rPr lang="en-US" dirty="0" smtClean="0"/>
              <a:t>Peer-to-peer discussion of a </a:t>
            </a:r>
            <a:r>
              <a:rPr lang="en-US" dirty="0" err="1" smtClean="0"/>
              <a:t>HoT</a:t>
            </a:r>
            <a:r>
              <a:rPr lang="en-US" dirty="0" smtClean="0"/>
              <a:t> question</a:t>
            </a:r>
          </a:p>
          <a:p>
            <a:r>
              <a:rPr lang="en-US" dirty="0" smtClean="0"/>
              <a:t>MC questions</a:t>
            </a:r>
          </a:p>
          <a:p>
            <a:r>
              <a:rPr lang="en-US" dirty="0" smtClean="0"/>
              <a:t>Language that communicates belief in students</a:t>
            </a:r>
            <a:endParaRPr lang="en-US" dirty="0"/>
          </a:p>
        </p:txBody>
      </p:sp>
      <p:sp>
        <p:nvSpPr>
          <p:cNvPr id="20" name="Text Placeholder 13"/>
          <p:cNvSpPr>
            <a:spLocks noGrp="1"/>
          </p:cNvSpPr>
          <p:nvPr>
            <p:ph type="body" sz="quarter" idx="3"/>
          </p:nvPr>
        </p:nvSpPr>
        <p:spPr>
          <a:xfrm>
            <a:off x="457200" y="1524000"/>
            <a:ext cx="2667000" cy="639763"/>
          </a:xfrm>
        </p:spPr>
        <p:txBody>
          <a:bodyPr/>
          <a:lstStyle/>
          <a:p>
            <a:r>
              <a:rPr lang="en-US" dirty="0" smtClean="0"/>
              <a:t>Daily</a:t>
            </a:r>
            <a:endParaRPr lang="en-US" dirty="0"/>
          </a:p>
        </p:txBody>
      </p:sp>
      <p:sp>
        <p:nvSpPr>
          <p:cNvPr id="21" name="Text Placeholder 13"/>
          <p:cNvSpPr>
            <a:spLocks noGrp="1"/>
          </p:cNvSpPr>
          <p:nvPr>
            <p:ph type="body" sz="quarter" idx="3"/>
          </p:nvPr>
        </p:nvSpPr>
        <p:spPr>
          <a:xfrm>
            <a:off x="3200400" y="1524000"/>
            <a:ext cx="2743200" cy="639763"/>
          </a:xfrm>
        </p:spPr>
        <p:txBody>
          <a:bodyPr/>
          <a:lstStyle/>
          <a:p>
            <a:r>
              <a:rPr lang="en-US" dirty="0" smtClean="0"/>
              <a:t>Per Unit</a:t>
            </a:r>
            <a:endParaRPr lang="en-US" dirty="0"/>
          </a:p>
        </p:txBody>
      </p:sp>
      <p:sp>
        <p:nvSpPr>
          <p:cNvPr id="22" name="Text Placeholder 13"/>
          <p:cNvSpPr>
            <a:spLocks noGrp="1"/>
          </p:cNvSpPr>
          <p:nvPr>
            <p:ph type="body" sz="quarter" idx="3"/>
          </p:nvPr>
        </p:nvSpPr>
        <p:spPr>
          <a:xfrm>
            <a:off x="6019800" y="1524000"/>
            <a:ext cx="2667000" cy="639763"/>
          </a:xfrm>
        </p:spPr>
        <p:txBody>
          <a:bodyPr/>
          <a:lstStyle/>
          <a:p>
            <a:r>
              <a:rPr lang="en-US" dirty="0" smtClean="0"/>
              <a:t>Per Course</a:t>
            </a:r>
            <a:endParaRPr lang="en-US" dirty="0"/>
          </a:p>
        </p:txBody>
      </p:sp>
      <p:sp>
        <p:nvSpPr>
          <p:cNvPr id="23" name="Content Placeholder 14"/>
          <p:cNvSpPr>
            <a:spLocks noGrp="1"/>
          </p:cNvSpPr>
          <p:nvPr>
            <p:ph sz="quarter" idx="4"/>
          </p:nvPr>
        </p:nvSpPr>
        <p:spPr>
          <a:xfrm>
            <a:off x="6019800" y="2209800"/>
            <a:ext cx="2667000" cy="3951288"/>
          </a:xfrm>
        </p:spPr>
        <p:txBody>
          <a:bodyPr/>
          <a:lstStyle/>
          <a:p>
            <a:r>
              <a:rPr lang="en-US" dirty="0" smtClean="0"/>
              <a:t>Research paper</a:t>
            </a:r>
          </a:p>
          <a:p>
            <a:r>
              <a:rPr lang="en-US" dirty="0" smtClean="0"/>
              <a:t>Presentation</a:t>
            </a:r>
          </a:p>
          <a:p>
            <a:r>
              <a:rPr lang="en-US" dirty="0" smtClean="0"/>
              <a:t>Guidelines for classroom discussion</a:t>
            </a:r>
          </a:p>
          <a:p>
            <a:r>
              <a:rPr lang="en-US" dirty="0" smtClean="0"/>
              <a:t>Structure for taking notes</a:t>
            </a:r>
          </a:p>
        </p:txBody>
      </p:sp>
      <p:sp>
        <p:nvSpPr>
          <p:cNvPr id="24" name="Content Placeholder 14"/>
          <p:cNvSpPr>
            <a:spLocks noGrp="1"/>
          </p:cNvSpPr>
          <p:nvPr>
            <p:ph sz="quarter" idx="4"/>
          </p:nvPr>
        </p:nvSpPr>
        <p:spPr>
          <a:xfrm>
            <a:off x="3200400" y="2209800"/>
            <a:ext cx="2743200" cy="3951288"/>
          </a:xfrm>
        </p:spPr>
        <p:txBody>
          <a:bodyPr>
            <a:normAutofit lnSpcReduction="10000"/>
          </a:bodyPr>
          <a:lstStyle/>
          <a:p>
            <a:r>
              <a:rPr lang="en-US" dirty="0" smtClean="0"/>
              <a:t>Exposure to every type of DBQ short-answer:</a:t>
            </a:r>
          </a:p>
          <a:p>
            <a:pPr lvl="1"/>
            <a:r>
              <a:rPr lang="en-US" dirty="0" smtClean="0"/>
              <a:t>Passage</a:t>
            </a:r>
          </a:p>
          <a:p>
            <a:pPr lvl="1"/>
            <a:r>
              <a:rPr lang="en-US" dirty="0" smtClean="0"/>
              <a:t>Map</a:t>
            </a:r>
          </a:p>
          <a:p>
            <a:pPr lvl="1"/>
            <a:r>
              <a:rPr lang="en-US" dirty="0" smtClean="0"/>
              <a:t>Political Cartoon</a:t>
            </a:r>
          </a:p>
          <a:p>
            <a:pPr lvl="1"/>
            <a:r>
              <a:rPr lang="en-US" dirty="0" smtClean="0"/>
              <a:t>Chart/Graph</a:t>
            </a:r>
          </a:p>
          <a:p>
            <a:r>
              <a:rPr lang="en-US" dirty="0" smtClean="0"/>
              <a:t>At least one CCLS-aligned Thematic/DBQ Essay</a:t>
            </a:r>
            <a:endParaRPr lang="en-US" dirty="0"/>
          </a:p>
        </p:txBody>
      </p:sp>
    </p:spTree>
    <p:extLst>
      <p:ext uri="{BB962C8B-B14F-4D97-AF65-F5344CB8AC3E}">
        <p14:creationId xmlns:p14="http://schemas.microsoft.com/office/powerpoint/2010/main" val="439229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TotalTime>
  <Words>1213</Words>
  <Application>Microsoft Office PowerPoint</Application>
  <PresentationFormat>On-screen Show (4:3)</PresentationFormat>
  <Paragraphs>123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High Expectations for a School Community</vt:lpstr>
      <vt:lpstr>Key Questions on Expectations</vt:lpstr>
      <vt:lpstr>Theory of Action for High Expectations</vt:lpstr>
      <vt:lpstr>Sample High Expectation</vt:lpstr>
      <vt:lpstr>Considerations / Questions</vt:lpstr>
      <vt:lpstr>ELA Instructional Expectations </vt:lpstr>
      <vt:lpstr>Math Instructional Expectations</vt:lpstr>
      <vt:lpstr>Science Instructional Expectations (for Regents-Year courses, treated as year-long experiences)</vt:lpstr>
      <vt:lpstr>Social Studies Instructional Expectations (for Regents-Year courses, treated as year-long experiences)</vt:lpstr>
      <vt:lpstr>Key QR Indicators</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Expectations</dc:title>
  <dc:creator>Contarsy Brandon (cfn603)</dc:creator>
  <cp:lastModifiedBy>Carlin Gary</cp:lastModifiedBy>
  <cp:revision>23</cp:revision>
  <cp:lastPrinted>2014-08-26T18:06:42Z</cp:lastPrinted>
  <dcterms:created xsi:type="dcterms:W3CDTF">2014-08-19T14:17:08Z</dcterms:created>
  <dcterms:modified xsi:type="dcterms:W3CDTF">2014-09-10T13:00:18Z</dcterms:modified>
</cp:coreProperties>
</file>